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6"/>
  </p:notesMasterIdLst>
  <p:handoutMasterIdLst>
    <p:handoutMasterId r:id="rId107"/>
  </p:handoutMasterIdLst>
  <p:sldIdLst>
    <p:sldId id="316" r:id="rId5"/>
    <p:sldId id="340" r:id="rId6"/>
    <p:sldId id="504" r:id="rId7"/>
    <p:sldId id="652" r:id="rId8"/>
    <p:sldId id="653" r:id="rId9"/>
    <p:sldId id="654" r:id="rId10"/>
    <p:sldId id="655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666" r:id="rId19"/>
    <p:sldId id="663" r:id="rId20"/>
    <p:sldId id="664" r:id="rId21"/>
    <p:sldId id="665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78" r:id="rId34"/>
    <p:sldId id="681" r:id="rId35"/>
    <p:sldId id="679" r:id="rId36"/>
    <p:sldId id="680" r:id="rId37"/>
    <p:sldId id="682" r:id="rId38"/>
    <p:sldId id="644" r:id="rId39"/>
    <p:sldId id="645" r:id="rId40"/>
    <p:sldId id="646" r:id="rId41"/>
    <p:sldId id="647" r:id="rId42"/>
    <p:sldId id="648" r:id="rId43"/>
    <p:sldId id="683" r:id="rId44"/>
    <p:sldId id="684" r:id="rId45"/>
    <p:sldId id="685" r:id="rId46"/>
    <p:sldId id="686" r:id="rId47"/>
    <p:sldId id="687" r:id="rId48"/>
    <p:sldId id="688" r:id="rId49"/>
    <p:sldId id="689" r:id="rId50"/>
    <p:sldId id="690" r:id="rId51"/>
    <p:sldId id="608" r:id="rId52"/>
    <p:sldId id="609" r:id="rId53"/>
    <p:sldId id="610" r:id="rId54"/>
    <p:sldId id="611" r:id="rId55"/>
    <p:sldId id="612" r:id="rId56"/>
    <p:sldId id="613" r:id="rId57"/>
    <p:sldId id="614" r:id="rId58"/>
    <p:sldId id="691" r:id="rId59"/>
    <p:sldId id="692" r:id="rId60"/>
    <p:sldId id="693" r:id="rId61"/>
    <p:sldId id="694" r:id="rId62"/>
    <p:sldId id="695" r:id="rId63"/>
    <p:sldId id="696" r:id="rId64"/>
    <p:sldId id="697" r:id="rId65"/>
    <p:sldId id="698" r:id="rId66"/>
    <p:sldId id="699" r:id="rId67"/>
    <p:sldId id="700" r:id="rId68"/>
    <p:sldId id="701" r:id="rId69"/>
    <p:sldId id="702" r:id="rId70"/>
    <p:sldId id="703" r:id="rId71"/>
    <p:sldId id="615" r:id="rId72"/>
    <p:sldId id="616" r:id="rId73"/>
    <p:sldId id="617" r:id="rId74"/>
    <p:sldId id="618" r:id="rId75"/>
    <p:sldId id="619" r:id="rId76"/>
    <p:sldId id="620" r:id="rId77"/>
    <p:sldId id="621" r:id="rId78"/>
    <p:sldId id="622" r:id="rId79"/>
    <p:sldId id="623" r:id="rId80"/>
    <p:sldId id="624" r:id="rId81"/>
    <p:sldId id="625" r:id="rId82"/>
    <p:sldId id="704" r:id="rId83"/>
    <p:sldId id="626" r:id="rId84"/>
    <p:sldId id="631" r:id="rId85"/>
    <p:sldId id="630" r:id="rId86"/>
    <p:sldId id="632" r:id="rId87"/>
    <p:sldId id="627" r:id="rId88"/>
    <p:sldId id="628" r:id="rId89"/>
    <p:sldId id="629" r:id="rId90"/>
    <p:sldId id="633" r:id="rId91"/>
    <p:sldId id="634" r:id="rId92"/>
    <p:sldId id="635" r:id="rId93"/>
    <p:sldId id="636" r:id="rId94"/>
    <p:sldId id="637" r:id="rId95"/>
    <p:sldId id="638" r:id="rId96"/>
    <p:sldId id="639" r:id="rId97"/>
    <p:sldId id="640" r:id="rId98"/>
    <p:sldId id="641" r:id="rId99"/>
    <p:sldId id="642" r:id="rId100"/>
    <p:sldId id="643" r:id="rId101"/>
    <p:sldId id="650" r:id="rId102"/>
    <p:sldId id="651" r:id="rId103"/>
    <p:sldId id="649" r:id="rId104"/>
    <p:sldId id="339" r:id="rId105"/>
  </p:sldIdLst>
  <p:sldSz cx="9144000" cy="6858000" type="screen4x3"/>
  <p:notesSz cx="6858000" cy="9144000"/>
  <p:custDataLst>
    <p:tags r:id="rId10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5226" autoAdjust="0"/>
  </p:normalViewPr>
  <p:slideViewPr>
    <p:cSldViewPr snapToObjects="1" showGuides="1">
      <p:cViewPr varScale="1">
        <p:scale>
          <a:sx n="78" d="100"/>
          <a:sy n="78" d="100"/>
        </p:scale>
        <p:origin x="1622" y="96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ags" Target="tags/tag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commentAuthors" Target="commentAuthor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2024-11-29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elastic-logo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elastic-logo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6" descr="Image result for Elastic search logo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2" name="Google Shape;13;p2">
            <a:extLst>
              <a:ext uri="{FF2B5EF4-FFF2-40B4-BE49-F238E27FC236}">
                <a16:creationId xmlns:a16="http://schemas.microsoft.com/office/drawing/2014/main" id="{9DA32908-A271-35DF-A05F-D279804556F6}"/>
              </a:ext>
            </a:extLst>
          </p:cNvPr>
          <p:cNvPicPr preferRelativeResize="0"/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772400" y="170122"/>
            <a:ext cx="893896" cy="79046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swagger-ui.html" TargetMode="External"/><Relationship Id="rId2" Type="http://schemas.openxmlformats.org/officeDocument/2006/relationships/hyperlink" Target="http://localhost:8081/api/login?username=demo&amp;password=demo" TargetMode="Externa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101" y="3264310"/>
            <a:ext cx="3886300" cy="796617"/>
          </a:xfrm>
        </p:spPr>
        <p:txBody>
          <a:bodyPr/>
          <a:lstStyle/>
          <a:p>
            <a:r>
              <a:rPr lang="en-US" dirty="0"/>
              <a:t>Parameswari Ettiappan</a:t>
            </a:r>
          </a:p>
        </p:txBody>
      </p:sp>
      <p:sp>
        <p:nvSpPr>
          <p:cNvPr id="2" name="AutoShape 2" descr="Image result for ELK st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2" descr="camunda logoக்கான பட முடிவுகள்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Google Shape;1850;p121">
            <a:extLst>
              <a:ext uri="{FF2B5EF4-FFF2-40B4-BE49-F238E27FC236}">
                <a16:creationId xmlns:a16="http://schemas.microsoft.com/office/drawing/2014/main" id="{FAF2E3A4-E28E-8437-EB0D-756A3BF76577}"/>
              </a:ext>
            </a:extLst>
          </p:cNvPr>
          <p:cNvSpPr txBox="1">
            <a:spLocks/>
          </p:cNvSpPr>
          <p:nvPr/>
        </p:nvSpPr>
        <p:spPr>
          <a:xfrm>
            <a:off x="457200" y="2209799"/>
            <a:ext cx="4563900" cy="587275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Camunda Platform 8</a:t>
            </a:r>
            <a:endParaRPr lang="en-IN" dirty="0"/>
          </a:p>
        </p:txBody>
      </p:sp>
      <p:pic>
        <p:nvPicPr>
          <p:cNvPr id="9" name="Google Shape;12;p2">
            <a:extLst>
              <a:ext uri="{FF2B5EF4-FFF2-40B4-BE49-F238E27FC236}">
                <a16:creationId xmlns:a16="http://schemas.microsoft.com/office/drawing/2014/main" id="{7DF9561C-4B92-9CAC-D7F7-D40A0F8A3FCF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100" y="571500"/>
            <a:ext cx="3276700" cy="11811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E662DE-3566-B110-B7BA-334823AA6D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BPM Tools:</a:t>
            </a:r>
          </a:p>
          <a:p>
            <a:pPr lvl="1"/>
            <a:r>
              <a:rPr lang="en-IN" dirty="0"/>
              <a:t>Camunda, Bonita, Bizagi, IBM BPM, Appian.</a:t>
            </a:r>
          </a:p>
          <a:p>
            <a:r>
              <a:rPr lang="en-IN" dirty="0"/>
              <a:t>Workflow Automation Tools:</a:t>
            </a:r>
          </a:p>
          <a:p>
            <a:pPr lvl="1"/>
            <a:r>
              <a:rPr lang="en-IN" dirty="0"/>
              <a:t>Zapier, Microsoft Power Automate, Nintex, UiPath, Monday.com.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CD0341-BEB2-CAF3-BAB7-1B6A152D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BPM Tools and Workflow Automation Platforms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68550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7427A7-8F84-297E-22B8-858FC5EF0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job has the following properties:</a:t>
            </a:r>
          </a:p>
          <a:p>
            <a:pPr lvl="1"/>
            <a:r>
              <a:rPr lang="en-US" dirty="0"/>
              <a:t>Type: Describes the work item and is defined in each task in the process. The type is referenced by workers to request the jobs they can perform.</a:t>
            </a:r>
          </a:p>
          <a:p>
            <a:pPr lvl="1"/>
            <a:r>
              <a:rPr lang="en-US" dirty="0"/>
              <a:t>Custom headers: Additional static metadata that is defined in the process. Custom headers are used to configure reusable job workers (e.g. a notify Slack worker might read out the Slack channel from its header.)</a:t>
            </a:r>
          </a:p>
          <a:p>
            <a:pPr lvl="1"/>
            <a:r>
              <a:rPr lang="en-US" dirty="0"/>
              <a:t>Key: Unique key to identify a job. The key is used to hand in the results of a job execution, or to report failures during job execution.</a:t>
            </a:r>
          </a:p>
          <a:p>
            <a:pPr lvl="1"/>
            <a:r>
              <a:rPr lang="en-US" dirty="0"/>
              <a:t>Variables: The contextual/business data of the process instance required by the worker to do its work.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29E9B4-1495-CBB1-5BA4-C3020A5E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Workers</a:t>
            </a:r>
          </a:p>
        </p:txBody>
      </p:sp>
    </p:spTree>
    <p:extLst>
      <p:ext uri="{BB962C8B-B14F-4D97-AF65-F5344CB8AC3E}">
        <p14:creationId xmlns:p14="http://schemas.microsoft.com/office/powerpoint/2010/main" val="3473101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C65009-A758-01B9-7BA7-EA212B0941D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Onboarding Processes: </a:t>
            </a:r>
          </a:p>
          <a:p>
            <a:pPr lvl="1"/>
            <a:r>
              <a:rPr lang="en-US" dirty="0"/>
              <a:t>Automating employee onboarding workflows for consistent and efficient orientation.</a:t>
            </a:r>
          </a:p>
          <a:p>
            <a:r>
              <a:rPr lang="en-US" dirty="0"/>
              <a:t>Invoice Approvals: </a:t>
            </a:r>
          </a:p>
          <a:p>
            <a:pPr lvl="1"/>
            <a:r>
              <a:rPr lang="en-US" dirty="0"/>
              <a:t>Streamlining the approval process by routing invoices automatically to appropriate approvers.</a:t>
            </a:r>
          </a:p>
          <a:p>
            <a:r>
              <a:rPr lang="en-US" dirty="0"/>
              <a:t>Customer Support: </a:t>
            </a:r>
          </a:p>
          <a:p>
            <a:pPr lvl="1"/>
            <a:r>
              <a:rPr lang="en-US" dirty="0"/>
              <a:t>Automating ticket assignment and status updates in customer service systems.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8996F-6AAD-F81A-003D-B9DE6CB0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Use Cases</a:t>
            </a:r>
          </a:p>
        </p:txBody>
      </p:sp>
    </p:spTree>
    <p:extLst>
      <p:ext uri="{BB962C8B-B14F-4D97-AF65-F5344CB8AC3E}">
        <p14:creationId xmlns:p14="http://schemas.microsoft.com/office/powerpoint/2010/main" val="57331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C66E95-2C20-03AE-2FDF-BC12D533C2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BPMN (Business Process Model and Notation) 2.0 is a standardized graphical notation for modeling business processes. </a:t>
            </a:r>
          </a:p>
          <a:p>
            <a:r>
              <a:rPr lang="en-US" dirty="0"/>
              <a:t>It provides a clear, comprehensive way to document and communicate processes within and across organizations. </a:t>
            </a:r>
          </a:p>
          <a:p>
            <a:r>
              <a:rPr lang="en-US" dirty="0"/>
              <a:t>BPMN 2.0 is widely adopted because it is intuitive for business stakeholders and precise for technical implementers.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683F5D-A7D1-D5FB-399F-DC3CB375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Modeling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655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FE27-A37B-E883-9605-DCF984B8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8EAA28-3006-BBBE-8445-BEEC02F3DA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dirty="0"/>
              <a:t>Standardization: </a:t>
            </a:r>
          </a:p>
          <a:p>
            <a:pPr lvl="1"/>
            <a:r>
              <a:rPr lang="en-US" dirty="0"/>
              <a:t>Ensures a consistent way to model business processes across industries.</a:t>
            </a:r>
          </a:p>
          <a:p>
            <a:r>
              <a:rPr lang="en-US" dirty="0"/>
              <a:t>Clarity: </a:t>
            </a:r>
          </a:p>
          <a:p>
            <a:pPr lvl="1"/>
            <a:r>
              <a:rPr lang="en-US" dirty="0"/>
              <a:t>Bridges the communication gap between business and IT stakeholders.</a:t>
            </a:r>
          </a:p>
          <a:p>
            <a:r>
              <a:rPr lang="en-US" dirty="0"/>
              <a:t>Automation Readiness: </a:t>
            </a:r>
          </a:p>
          <a:p>
            <a:pPr lvl="1"/>
            <a:r>
              <a:rPr lang="en-US" dirty="0"/>
              <a:t>Models can be directly implemented in Business Process Management Systems (BPMS).</a:t>
            </a:r>
          </a:p>
          <a:p>
            <a:r>
              <a:rPr lang="en-US" dirty="0"/>
              <a:t>Flexibility: </a:t>
            </a:r>
          </a:p>
          <a:p>
            <a:pPr lvl="1"/>
            <a:r>
              <a:rPr lang="en-US" dirty="0"/>
              <a:t>Supports complex and simple process designs.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69D72-CC8F-8303-C651-5216122A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Objectives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91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C82E6-DBB5-3DD2-7D90-D49CB017A43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BPMN 2.0 diagrams consist of specific elements grouped into five categories:</a:t>
            </a:r>
          </a:p>
          <a:p>
            <a:r>
              <a:rPr lang="en-US" b="1" dirty="0"/>
              <a:t>1. Flow Objects: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Events</a:t>
            </a:r>
            <a:r>
              <a:rPr lang="en-US" dirty="0"/>
              <a:t>: Represent something that happens during a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Start Event</a:t>
            </a:r>
            <a:r>
              <a:rPr lang="en-US" dirty="0"/>
              <a:t>: Triggers the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Intermediate Event</a:t>
            </a:r>
            <a:r>
              <a:rPr lang="en-US" dirty="0"/>
              <a:t>: Occurs between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End Event</a:t>
            </a:r>
            <a:r>
              <a:rPr lang="en-US" dirty="0"/>
              <a:t>: Marks process completion.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Activities</a:t>
            </a:r>
            <a:r>
              <a:rPr lang="en-US" dirty="0"/>
              <a:t>: Represent tasks or work performed.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Task</a:t>
            </a:r>
            <a:r>
              <a:rPr lang="en-US" dirty="0"/>
              <a:t>: A single unit of 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Sub-Process</a:t>
            </a:r>
            <a:r>
              <a:rPr lang="en-US" dirty="0"/>
              <a:t>: A set of tasks grouped together.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CFEED-0B23-58D3-807A-1E890AD8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774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1F56E-41C9-B614-AFE7-C173897A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C636C1-9121-0499-005F-FF62D141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0E2AE-296F-48D6-A0A5-B83CDC55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600200"/>
            <a:ext cx="834506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4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E36F9-B6D7-C2A7-F6E6-EA65AE1C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4D33AB-673C-9CCD-F387-614F6A700F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Gateways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Control the flow based on conditions or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Exclusive Gateway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Represents decision-making where only one path is taken.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Parallel Gateway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Allows multiple paths to execute simultaneously.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Inclusive Gateway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Multiple paths can be taken based on conditions.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9BF090-1C61-93A0-C31F-77684CBF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2414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FB7A8-9FA4-7C15-A563-4FBE89C54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92E64-C7CA-1506-0ED5-72AAD606236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b="1" dirty="0"/>
              <a:t>2. Connecting Objects: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Sequence Flows</a:t>
            </a:r>
            <a:r>
              <a:rPr lang="en-US" dirty="0"/>
              <a:t>: Indicate the order of execution of tasks.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Message Flows</a:t>
            </a:r>
            <a:r>
              <a:rPr lang="en-US" dirty="0"/>
              <a:t>: Represent communication between processes or participants.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Association</a:t>
            </a:r>
            <a:r>
              <a:rPr lang="en-US" dirty="0"/>
              <a:t>: Connects data or artifacts to flow objects.</a:t>
            </a:r>
          </a:p>
          <a:p>
            <a:r>
              <a:rPr lang="en-US" b="1" dirty="0"/>
              <a:t>3. </a:t>
            </a:r>
            <a:r>
              <a:rPr lang="en-US" b="1" dirty="0" err="1"/>
              <a:t>Swimlanes</a:t>
            </a:r>
            <a:r>
              <a:rPr lang="en-US" b="1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Pools</a:t>
            </a:r>
            <a:r>
              <a:rPr lang="en-US" dirty="0"/>
              <a:t>: Represent participants or entities in a process.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Lanes</a:t>
            </a:r>
            <a:r>
              <a:rPr lang="en-US" dirty="0"/>
              <a:t>: Subdivide pools to depict roles, departments, or systems.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50BE2F-8737-90D8-231B-74ABB1C5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500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726F5-266D-DFEB-CDF1-AABB68753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639076-41B8-8D66-C3E3-F2630EF8BA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6"/>
          </a:xfrm>
        </p:spPr>
        <p:txBody>
          <a:bodyPr>
            <a:normAutofit/>
          </a:bodyPr>
          <a:lstStyle/>
          <a:p>
            <a:r>
              <a:rPr lang="en-US" b="1" dirty="0"/>
              <a:t>4. Artifacts: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Objects</a:t>
            </a:r>
            <a:r>
              <a:rPr lang="en-US" dirty="0"/>
              <a:t>: Represent data required or produced by activities.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Groups</a:t>
            </a:r>
            <a:r>
              <a:rPr lang="en-US" dirty="0"/>
              <a:t>: Group related elements for clarity (no impact on execution).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Annotations</a:t>
            </a:r>
            <a:r>
              <a:rPr lang="en-US" dirty="0"/>
              <a:t>: Add additional information for clarity.</a:t>
            </a:r>
          </a:p>
          <a:p>
            <a:r>
              <a:rPr lang="en-US" b="1" dirty="0"/>
              <a:t>5.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Stores</a:t>
            </a:r>
            <a:r>
              <a:rPr lang="en-US" dirty="0"/>
              <a:t>: Represent stored data accessible by the process.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Inputs/Outputs</a:t>
            </a:r>
            <a:r>
              <a:rPr lang="en-US" dirty="0"/>
              <a:t>: Represent the input and output data associated with tasks.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D574FB-612B-0316-8A29-8F7328C3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469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F4284B-A200-409D-CF82-5A66F6AEBA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Imagine a </a:t>
            </a:r>
            <a:r>
              <a:rPr lang="en-US" b="1" dirty="0"/>
              <a:t>Purchase Order Approval Process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Start Event</a:t>
            </a:r>
            <a:r>
              <a:rPr lang="en-US" dirty="0"/>
              <a:t>: Purchase order submission.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Activity</a:t>
            </a:r>
            <a:r>
              <a:rPr lang="en-US" dirty="0"/>
              <a:t>: Validate order details.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Exclusive Gateway</a:t>
            </a:r>
            <a:r>
              <a:rPr lang="en-US" dirty="0"/>
              <a:t>: Decision: "Is the order valid?"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yes: Send for approval.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no: Notify submitter and end process.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Activity</a:t>
            </a:r>
            <a:r>
              <a:rPr lang="en-US" dirty="0"/>
              <a:t>: Manager approves or rejects the order.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Exclusive Gateway</a:t>
            </a:r>
            <a:r>
              <a:rPr lang="en-US" dirty="0"/>
              <a:t>: Decision: "Approved or Rejected?"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approved: Place the order.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rejected: Notify submitter and end process.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End Event</a:t>
            </a:r>
            <a:r>
              <a:rPr lang="en-US" dirty="0"/>
              <a:t>: Order completed.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FE2110-1F46-228E-4128-84E6D67E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BPMN 2.0 Workflow</a:t>
            </a:r>
          </a:p>
        </p:txBody>
      </p:sp>
    </p:spTree>
    <p:extLst>
      <p:ext uri="{BB962C8B-B14F-4D97-AF65-F5344CB8AC3E}">
        <p14:creationId xmlns:p14="http://schemas.microsoft.com/office/powerpoint/2010/main" val="159808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6329D2-2BDD-F683-58B0-7BE4A1BF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676400"/>
            <a:ext cx="9144000" cy="38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0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25790-9BC7-B36F-219A-14C3F7D2EC3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Intuitive Design</a:t>
            </a:r>
            <a:r>
              <a:rPr lang="en-US" dirty="0"/>
              <a:t>: Easy to understand for both business and technical users.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Flexibility</a:t>
            </a:r>
            <a:r>
              <a:rPr lang="en-US" dirty="0"/>
              <a:t>: Supports both high-level (abstract) and detailed process modeling.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Compatibility</a:t>
            </a:r>
            <a:r>
              <a:rPr lang="en-US" dirty="0"/>
              <a:t>: Integrates seamlessly with BPM tools and systems for process automation.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Transparency</a:t>
            </a:r>
            <a:r>
              <a:rPr lang="en-US" dirty="0"/>
              <a:t>: Improves communication and alignment between stakeholders.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Models can grow with business needs, accommodating complex workflows.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D325F-BA03-97A5-AB9E-A73AEAD5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BPMN 2.0 for Process Modeling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642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A8A441-8948-9CA8-2CBB-FE1634B886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Camunda Modeler</a:t>
            </a:r>
          </a:p>
          <a:p>
            <a:r>
              <a:rPr lang="en-IN" dirty="0" err="1"/>
              <a:t>Signavio</a:t>
            </a:r>
            <a:r>
              <a:rPr lang="en-IN" dirty="0"/>
              <a:t> Process Manager</a:t>
            </a:r>
          </a:p>
          <a:p>
            <a:r>
              <a:rPr lang="en-IN" dirty="0"/>
              <a:t>Bizagi Modeler</a:t>
            </a:r>
          </a:p>
          <a:p>
            <a:r>
              <a:rPr lang="en-IN" dirty="0" err="1"/>
              <a:t>Lucidchart</a:t>
            </a:r>
            <a:endParaRPr lang="en-IN" dirty="0"/>
          </a:p>
          <a:p>
            <a:r>
              <a:rPr lang="en-IN" dirty="0"/>
              <a:t>IBM </a:t>
            </a:r>
            <a:r>
              <a:rPr lang="en-IN" dirty="0" err="1"/>
              <a:t>Blueworks</a:t>
            </a:r>
            <a:r>
              <a:rPr lang="en-IN" dirty="0"/>
              <a:t> Live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9BCC5-A833-8CF1-4799-DE8C7E87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 Tools</a:t>
            </a:r>
          </a:p>
        </p:txBody>
      </p:sp>
    </p:spTree>
    <p:extLst>
      <p:ext uri="{BB962C8B-B14F-4D97-AF65-F5344CB8AC3E}">
        <p14:creationId xmlns:p14="http://schemas.microsoft.com/office/powerpoint/2010/main" val="1794505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0A8945-DCEB-968A-0125-AE47B9CE3F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Process Automation with BPMN 2.0 involves transforming process models into executable workflows using a Business Process Management System (BPMS). </a:t>
            </a:r>
          </a:p>
          <a:p>
            <a:r>
              <a:rPr lang="en-US" dirty="0"/>
              <a:t>BPMN 2.0 is designed for automation, enabling seamless implementation of business processes with minimal manual intervention.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465B7-32A5-87A7-7E63-BDCA1BF1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470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59D649-1D27-50D3-4B64-D3089FD936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1. Design the Process: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Map the Workflow</a:t>
            </a:r>
            <a:r>
              <a:rPr lang="en-US" dirty="0"/>
              <a:t>: Use BPMN 2.0 to visually represent tasks, decision points, roles, and events.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Define Inputs and Outputs</a:t>
            </a:r>
            <a:r>
              <a:rPr lang="en-US" dirty="0"/>
              <a:t>: Identify the data required for each task and its expected outcomes.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Incorporate Business Rules</a:t>
            </a:r>
            <a:r>
              <a:rPr lang="en-US" dirty="0"/>
              <a:t>: Specify conditions and rules for decision-making.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6ED6B-7387-24BE-7299-D729507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323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BCB9-2104-8350-3260-65ED12FD1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10734-49E8-40F8-7C97-7E640F5E7D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2. Optimize the Process: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Analyze the designed process for inefficiencies, redundancies, and potential bottlenecks.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Simplify and streamline the workflow before automation.</a:t>
            </a:r>
          </a:p>
          <a:p>
            <a:r>
              <a:rPr lang="en-US" b="1" dirty="0"/>
              <a:t>3. Translate the Model for Execution: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 the BPMN 2.0 model includes all executable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Task Types</a:t>
            </a:r>
            <a:r>
              <a:rPr lang="en-US" dirty="0"/>
              <a:t> (User Task, Service Task, Script Task).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Gateways</a:t>
            </a:r>
            <a:r>
              <a:rPr lang="en-US" dirty="0"/>
              <a:t> for decision logic.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Events</a:t>
            </a:r>
            <a:r>
              <a:rPr lang="en-US" dirty="0"/>
              <a:t> for triggers and notifications.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Message Flows</a:t>
            </a:r>
            <a:r>
              <a:rPr lang="en-US" dirty="0"/>
              <a:t> for inter-process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technical configurations such as API integrations and database connections.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ABA744-2FE3-C647-7976-52C1463C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593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96DF6-EE94-814D-2C1D-122F8973C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6EDE0-6966-BB7F-E838-7ABF149D9E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4. Deploy to a BPMS: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 the BPMN 2.0 model into a BPMS that supports execution (e.g., Camunda, Appian, Bonita).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Map process elements to real-world systems, roles, and services.</a:t>
            </a:r>
          </a:p>
          <a:p>
            <a:r>
              <a:rPr lang="en-US" b="1" dirty="0"/>
              <a:t>5. Monitor and Optimize: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Track KPIs</a:t>
            </a:r>
            <a:r>
              <a:rPr lang="en-US" dirty="0"/>
              <a:t>: Use BPMS tools to monitor process performance.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Analyze Logs</a:t>
            </a:r>
            <a:r>
              <a:rPr lang="en-US" dirty="0"/>
              <a:t>: Identify inefficiencies or failures through audit logs.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Refine</a:t>
            </a:r>
            <a:r>
              <a:rPr lang="en-US" dirty="0"/>
              <a:t>: Make iterative improvements to the BPMN 2.0 model based on insights.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79059-3399-7B0C-AFB8-1CEFDF61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5503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4AA836-E6AF-0E8F-BA10-2FE7D50161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Executable Tasks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User Task</a:t>
            </a:r>
            <a:r>
              <a:rPr lang="en-US" dirty="0"/>
              <a:t>: Performed by a human user via an interface.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Service Task</a:t>
            </a:r>
            <a:r>
              <a:rPr lang="en-US" dirty="0"/>
              <a:t>: Calls an external service (e.g., APIs, web services).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Script Task</a:t>
            </a:r>
            <a:r>
              <a:rPr lang="en-US" dirty="0"/>
              <a:t>: Executes a script or program directly.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Business Rule Task</a:t>
            </a:r>
            <a:r>
              <a:rPr lang="en-US" dirty="0"/>
              <a:t>: Evaluates business rules using a decision engine.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B25B9-DD76-097B-A58F-7DB178E1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BPMN 2.0 Features for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1082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544B5-E795-EB39-CEA7-3BDCF12F4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882142-A9FE-A5E6-3F6B-19D3C9F529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Gateways for Decision Logic:</a:t>
            </a:r>
          </a:p>
          <a:p>
            <a:pPr lvl="1"/>
            <a:r>
              <a:rPr lang="en-US" dirty="0"/>
              <a:t>Automates decisions based on conditions (e.g., approval thresholds).</a:t>
            </a:r>
          </a:p>
          <a:p>
            <a:r>
              <a:rPr lang="en-US" dirty="0"/>
              <a:t>Event Handling:</a:t>
            </a:r>
          </a:p>
          <a:p>
            <a:pPr lvl="1"/>
            <a:r>
              <a:rPr lang="en-US" dirty="0"/>
              <a:t>Start Events: Trigger processes automatically (e.g., a message or timer).</a:t>
            </a:r>
          </a:p>
          <a:p>
            <a:pPr lvl="1"/>
            <a:r>
              <a:rPr lang="en-US" dirty="0"/>
              <a:t>Intermediate Events: Pause or continue processes based on events.</a:t>
            </a:r>
          </a:p>
          <a:p>
            <a:pPr lvl="1"/>
            <a:r>
              <a:rPr lang="en-US" dirty="0"/>
              <a:t>End Events: Define how a process concludes.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BDA7C-AA45-C510-0E48-0EA48679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BPMN 2.0 Features for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9538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689CB-EDED-0125-D8F2-FCF7AF88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73420-84D8-FDE8-0A4C-613EBD8AB7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Data and Message Integration:</a:t>
            </a:r>
          </a:p>
          <a:p>
            <a:pPr lvl="1"/>
            <a:r>
              <a:rPr lang="en-US" dirty="0"/>
              <a:t>Handles data inputs/outputs and inter-process communication using message flows and data objects.</a:t>
            </a:r>
          </a:p>
          <a:p>
            <a:r>
              <a:rPr lang="en-US" dirty="0"/>
              <a:t>Error and Exception Handling:</a:t>
            </a:r>
          </a:p>
          <a:p>
            <a:pPr lvl="1"/>
            <a:r>
              <a:rPr lang="en-US" dirty="0"/>
              <a:t>BPMN 2.0 supports boundary events for managing errors and exceptions, ensuring automated processes are resilient.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5F5F1-BE39-669F-93CC-AAD209A4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BPMN 2.0 Features for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909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ACD5F7-2B17-D955-D4E6-3456702243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employee submits a leave request, which must be approved by their manager and HR before being recorded.</a:t>
            </a:r>
          </a:p>
          <a:p>
            <a:r>
              <a:rPr lang="en-US" b="1" dirty="0"/>
              <a:t>Workflow: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Start Event</a:t>
            </a:r>
            <a:r>
              <a:rPr lang="en-US" dirty="0"/>
              <a:t>: Employee submits leave request (via web form).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Service Task</a:t>
            </a:r>
            <a:r>
              <a:rPr lang="en-US" dirty="0"/>
              <a:t>: Validate the request details.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Exclusive Gateway</a:t>
            </a:r>
            <a:r>
              <a:rPr lang="en-US" dirty="0"/>
              <a:t>: Decision: "Is the request valid?"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yes: Route to manager for approval.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no: Notify employee and end process.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Task</a:t>
            </a:r>
            <a:r>
              <a:rPr lang="en-US" dirty="0"/>
              <a:t>: Manager reviews and approves/rejects the request.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2958B-2F4F-71BA-BABE-ADDDE1EB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855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8E079-AE0C-4561-AFD1-C7C348CF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Process Management Platforms</a:t>
            </a:r>
          </a:p>
        </p:txBody>
      </p:sp>
      <p:pic>
        <p:nvPicPr>
          <p:cNvPr id="7172" name="Picture 4" descr="Comindware in Business Process Management Platforms">
            <a:extLst>
              <a:ext uri="{FF2B5EF4-FFF2-40B4-BE49-F238E27FC236}">
                <a16:creationId xmlns:a16="http://schemas.microsoft.com/office/drawing/2014/main" id="{922C9478-2B28-4EE0-99B0-675EF800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1752601"/>
            <a:ext cx="2739365" cy="39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intex in Business Process Management Platforms">
            <a:extLst>
              <a:ext uri="{FF2B5EF4-FFF2-40B4-BE49-F238E27FC236}">
                <a16:creationId xmlns:a16="http://schemas.microsoft.com/office/drawing/2014/main" id="{B1025050-5C72-46A6-AB99-4007345F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43448"/>
            <a:ext cx="3125038" cy="9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ppian in Business Process Management Platforms">
            <a:extLst>
              <a:ext uri="{FF2B5EF4-FFF2-40B4-BE49-F238E27FC236}">
                <a16:creationId xmlns:a16="http://schemas.microsoft.com/office/drawing/2014/main" id="{34EE817C-4188-4183-BB17-A190CA29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3768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Oracle in Business Process Management Platforms">
            <a:extLst>
              <a:ext uri="{FF2B5EF4-FFF2-40B4-BE49-F238E27FC236}">
                <a16:creationId xmlns:a16="http://schemas.microsoft.com/office/drawing/2014/main" id="{E8B3C4EA-4EB7-487D-93AF-C6CAD4DE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64" y="175260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Software AG in Business Process Management Platforms">
            <a:extLst>
              <a:ext uri="{FF2B5EF4-FFF2-40B4-BE49-F238E27FC236}">
                <a16:creationId xmlns:a16="http://schemas.microsoft.com/office/drawing/2014/main" id="{285287D7-2AAD-4EF1-969B-8603733A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95605"/>
            <a:ext cx="27051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BM in Business Process Management Platforms">
            <a:extLst>
              <a:ext uri="{FF2B5EF4-FFF2-40B4-BE49-F238E27FC236}">
                <a16:creationId xmlns:a16="http://schemas.microsoft.com/office/drawing/2014/main" id="{ADEC9913-200C-4E30-9E5F-4B94DFDD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63" y="4760716"/>
            <a:ext cx="1428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CF346-74D5-413A-9752-089B950C22DE}"/>
              </a:ext>
            </a:extLst>
          </p:cNvPr>
          <p:cNvSpPr txBox="1"/>
          <p:nvPr/>
        </p:nvSpPr>
        <p:spPr>
          <a:xfrm>
            <a:off x="2209800" y="5334000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 Pak Automation</a:t>
            </a:r>
          </a:p>
        </p:txBody>
      </p:sp>
      <p:pic>
        <p:nvPicPr>
          <p:cNvPr id="7184" name="Picture 16" descr="ProcessMaker in Business Process Management Platforms">
            <a:extLst>
              <a:ext uri="{FF2B5EF4-FFF2-40B4-BE49-F238E27FC236}">
                <a16:creationId xmlns:a16="http://schemas.microsoft.com/office/drawing/2014/main" id="{2F43962B-0E3E-4302-894B-BEABA2A5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674757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ProcessMaker in Business Process Management Platforms">
            <a:extLst>
              <a:ext uri="{FF2B5EF4-FFF2-40B4-BE49-F238E27FC236}">
                <a16:creationId xmlns:a16="http://schemas.microsoft.com/office/drawing/2014/main" id="{DF0CE186-B2C6-4CD4-8D05-2899481FC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5" y="2143450"/>
            <a:ext cx="1155037" cy="130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Bizagi in Business Process Management Platforms">
            <a:extLst>
              <a:ext uri="{FF2B5EF4-FFF2-40B4-BE49-F238E27FC236}">
                <a16:creationId xmlns:a16="http://schemas.microsoft.com/office/drawing/2014/main" id="{66EA4AF7-AFF4-4A67-8F2E-6CA6F365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788" y="3837686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77A00-D39C-4D2C-AFD4-94DFF63B8BA8}"/>
              </a:ext>
            </a:extLst>
          </p:cNvPr>
          <p:cNvSpPr txBox="1"/>
          <p:nvPr/>
        </p:nvSpPr>
        <p:spPr>
          <a:xfrm>
            <a:off x="5483414" y="54225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Bizagi</a:t>
            </a:r>
          </a:p>
        </p:txBody>
      </p:sp>
      <p:pic>
        <p:nvPicPr>
          <p:cNvPr id="7190" name="Picture 22" descr="XpertRule Software in Business Process Management Platforms">
            <a:extLst>
              <a:ext uri="{FF2B5EF4-FFF2-40B4-BE49-F238E27FC236}">
                <a16:creationId xmlns:a16="http://schemas.microsoft.com/office/drawing/2014/main" id="{F956C331-1C18-49DD-9C74-C148DE7A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14" y="3855588"/>
            <a:ext cx="1353386" cy="135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Bonitasoft in Business Process Management Platforms">
            <a:extLst>
              <a:ext uri="{FF2B5EF4-FFF2-40B4-BE49-F238E27FC236}">
                <a16:creationId xmlns:a16="http://schemas.microsoft.com/office/drawing/2014/main" id="{81F761F3-4F88-4CAD-9C69-99C2C96F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956124"/>
            <a:ext cx="2555887" cy="80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BizFlow in Business Process Management Platforms">
            <a:extLst>
              <a:ext uri="{FF2B5EF4-FFF2-40B4-BE49-F238E27FC236}">
                <a16:creationId xmlns:a16="http://schemas.microsoft.com/office/drawing/2014/main" id="{74B413FF-00E3-442A-83B1-A3ED7CDC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12" y="5996415"/>
            <a:ext cx="14287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OpenText in Business Process Management Platforms">
            <a:extLst>
              <a:ext uri="{FF2B5EF4-FFF2-40B4-BE49-F238E27FC236}">
                <a16:creationId xmlns:a16="http://schemas.microsoft.com/office/drawing/2014/main" id="{CB669860-E2CB-4E84-975E-AB5251A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21" y="1261644"/>
            <a:ext cx="1704543" cy="9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11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3F30-1E24-F054-B883-2E00760CA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9D4AF5-5DCA-8408-D468-AC16E497A8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Exclusive Gateway: Decision: "Approved by manager?“</a:t>
            </a:r>
          </a:p>
          <a:p>
            <a:pPr lvl="1"/>
            <a:r>
              <a:rPr lang="en-US" dirty="0"/>
              <a:t>If yes: Forward to HR for approval.</a:t>
            </a:r>
          </a:p>
          <a:p>
            <a:pPr lvl="1"/>
            <a:r>
              <a:rPr lang="en-US" dirty="0"/>
              <a:t>If no: Notify employee and end process.</a:t>
            </a:r>
          </a:p>
          <a:p>
            <a:r>
              <a:rPr lang="en-US" dirty="0"/>
              <a:t>User Task: HR reviews and approves/rejects.</a:t>
            </a:r>
          </a:p>
          <a:p>
            <a:r>
              <a:rPr lang="en-US" dirty="0"/>
              <a:t>End Event:</a:t>
            </a:r>
          </a:p>
          <a:p>
            <a:pPr lvl="1"/>
            <a:r>
              <a:rPr lang="en-US" dirty="0"/>
              <a:t>If approved: Record leave in the system.</a:t>
            </a:r>
          </a:p>
          <a:p>
            <a:pPr lvl="1"/>
            <a:r>
              <a:rPr lang="en-US" dirty="0"/>
              <a:t>If rejected: Notify employee.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3FF703-B2C1-4D65-4445-5AF1BD10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639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8749-CF7A-2CBF-E17D-11E11372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7CA2C-3558-B94B-9127-5FD49DF4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E46AC885-4B1B-1600-C144-EE33573F3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 t="3184" r="3857" b="7691"/>
          <a:stretch/>
        </p:blipFill>
        <p:spPr bwMode="auto">
          <a:xfrm>
            <a:off x="381000" y="1676399"/>
            <a:ext cx="8416525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47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8E68D-7268-DC8B-7EF0-DC9F5185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6AD6FC-E78F-739B-BC93-E4440B15E9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 for Automation: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Handling</a:t>
            </a:r>
            <a:r>
              <a:rPr lang="en-US" dirty="0"/>
              <a:t>: Use data objects to capture leave details.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Notifications</a:t>
            </a:r>
            <a:r>
              <a:rPr lang="en-US" dirty="0"/>
              <a:t>: Send automated emails to stakeholders.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Integration</a:t>
            </a:r>
            <a:r>
              <a:rPr lang="en-US" dirty="0"/>
              <a:t>: Connect the system to the HR database for automatic updates.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123E8-C98E-77A8-E49E-AF040C3D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09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709933-54BD-134E-048D-F0B4DDF5447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Efficiency:</a:t>
            </a:r>
          </a:p>
          <a:p>
            <a:pPr lvl="1"/>
            <a:r>
              <a:rPr lang="en-US" dirty="0"/>
              <a:t>Eliminates manual steps, reducing delays and errors.</a:t>
            </a:r>
          </a:p>
          <a:p>
            <a:r>
              <a:rPr lang="en-US" dirty="0"/>
              <a:t>Consistency:</a:t>
            </a:r>
          </a:p>
          <a:p>
            <a:pPr lvl="1"/>
            <a:r>
              <a:rPr lang="en-US" dirty="0"/>
              <a:t>Ensures standardized execution of business rules.</a:t>
            </a:r>
          </a:p>
          <a:p>
            <a:r>
              <a:rPr lang="en-US" dirty="0"/>
              <a:t>Transparency:</a:t>
            </a:r>
          </a:p>
          <a:p>
            <a:pPr lvl="1"/>
            <a:r>
              <a:rPr lang="en-US" dirty="0"/>
              <a:t>Provides real-time visibility into process progress.</a:t>
            </a:r>
          </a:p>
          <a:p>
            <a:r>
              <a:rPr lang="en-US" dirty="0"/>
              <a:t>Scalability:</a:t>
            </a:r>
          </a:p>
          <a:p>
            <a:pPr lvl="1"/>
            <a:r>
              <a:rPr lang="en-US" dirty="0"/>
              <a:t>Handles growing volumes of tasks without additional resources.</a:t>
            </a:r>
          </a:p>
          <a:p>
            <a:r>
              <a:rPr lang="en-US" dirty="0"/>
              <a:t>Compliance:</a:t>
            </a:r>
          </a:p>
          <a:p>
            <a:pPr lvl="1"/>
            <a:r>
              <a:rPr lang="en-US" dirty="0"/>
              <a:t>Enforces adherence to organizational policies and regulatory requirements.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9C158-36BA-18EB-E96C-2E22BFDD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Automating Processes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0749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D63EE9-BBCD-5A61-D20F-294843A213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1. Sequential Workflow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Tasks are executed in a predefined, linear order.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Simple processes such as document reviews or single-step approvals.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Event → Task A → Task B → Task C → End Event.</a:t>
            </a:r>
          </a:p>
          <a:p>
            <a:r>
              <a:rPr lang="en-US" b="1" dirty="0"/>
              <a:t>2. Parallel Workflow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Multiple tasks are executed simultaneously, with synchronization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Tasks that can be performed independently, such as approvals from multiple stakeholders.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Parallel Gateway → Task A and Task B (in parallel) → Parallel Gateway → End Event.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196D1-5387-B995-43C5-C0B742CC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3676726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1026" name="Picture 2" descr="process-sequence">
            <a:extLst>
              <a:ext uri="{FF2B5EF4-FFF2-40B4-BE49-F238E27FC236}">
                <a16:creationId xmlns:a16="http://schemas.microsoft.com/office/drawing/2014/main" id="{C4F1BC59-B252-4CE1-7AB9-67940587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2667000"/>
            <a:ext cx="848801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764FB-E2A1-994D-CC2D-2C4A0A75F296}"/>
              </a:ext>
            </a:extLst>
          </p:cNvPr>
          <p:cNvSpPr txBox="1"/>
          <p:nvPr/>
        </p:nvSpPr>
        <p:spPr>
          <a:xfrm>
            <a:off x="3409643" y="172064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Sequences</a:t>
            </a:r>
          </a:p>
        </p:txBody>
      </p:sp>
    </p:spTree>
    <p:extLst>
      <p:ext uri="{BB962C8B-B14F-4D97-AF65-F5344CB8AC3E}">
        <p14:creationId xmlns:p14="http://schemas.microsoft.com/office/powerpoint/2010/main" val="1879677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2050" name="Picture 2" descr="data-flow">
            <a:extLst>
              <a:ext uri="{FF2B5EF4-FFF2-40B4-BE49-F238E27FC236}">
                <a16:creationId xmlns:a16="http://schemas.microsoft.com/office/drawing/2014/main" id="{7189EF4B-90B9-455E-D53F-183FF289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7723909" cy="40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4AB5DA-DB7A-9EF1-3E47-6F6197B2BC89}"/>
              </a:ext>
            </a:extLst>
          </p:cNvPr>
          <p:cNvSpPr txBox="1"/>
          <p:nvPr/>
        </p:nvSpPr>
        <p:spPr>
          <a:xfrm>
            <a:off x="3276600" y="135571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/>
              <a:t>Data flow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36129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FE2D-7E9A-9C41-C3A1-DD0AA5E2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1" y="1447800"/>
            <a:ext cx="873327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14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55088-4E26-6EFE-3104-B054AD30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2" y="2057400"/>
            <a:ext cx="8481795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0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ED84F-9ABB-FBD0-DFB4-4AFEB2C2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447800"/>
            <a:ext cx="7884094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88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A434C5-8F1F-79F8-E41C-5D5948ECAF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Business Process Management (BPM): </a:t>
            </a:r>
          </a:p>
          <a:p>
            <a:pPr lvl="1"/>
            <a:r>
              <a:rPr lang="en-US" dirty="0"/>
              <a:t>BPM refers to the systematic approach to improving and managing business processes to enhance organizational performance. </a:t>
            </a:r>
          </a:p>
          <a:p>
            <a:pPr lvl="1"/>
            <a:r>
              <a:rPr lang="en-US" dirty="0"/>
              <a:t>It involves designing, modeling, executing, monitoring, and optimizing business processes to ensure they are efficient, effective, and aligned with organizational goals.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12BE9-816E-10BF-E158-DD8058BF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BPM and Workflow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104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554EE9-AED6-9BC0-1737-3016801FB6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482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3. Exclusive Decision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A decision point where only one path is taken based on a condition.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Approval or rejection workflows.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Exclusive Gateway (Decision) → Path 1: Approve → Path 2: Reject.</a:t>
            </a:r>
          </a:p>
          <a:p>
            <a:r>
              <a:rPr lang="en-US" b="1" dirty="0"/>
              <a:t>4. Inclusive Decision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A decision point where one or more paths can be taken based on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Multi-step reviews or conditional task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Inclusive Gateway → Multiple conditional tasks → Inclusive Gateway → End Event.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94BE6-95B6-F5B5-F9BB-2A9C936E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105735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E13B3-B1F5-EF44-8366-11C7FACC4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68557B-EB68-B959-5125-89D1E14605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482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5. Event-Based Workflow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The next step depends on an external event.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Processes triggered by user actions or external system events.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Event → Task → Event Gateway → Wait for Event A or Event B → Next Task.</a:t>
            </a:r>
          </a:p>
          <a:p>
            <a:r>
              <a:rPr lang="en-US" b="1" dirty="0"/>
              <a:t>6. Error Handling and Compensation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Handles exceptions and compensates for errors during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Ensures robustness in automated workflows.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Boundary Error Event → Task for error handling → End Event.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20EFF8-440E-9660-13D2-21060005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1664006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24343-66B1-E710-88CB-285C22B8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733286-180D-C43C-EC7B-FFCE496457A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48275"/>
          </a:xfrm>
        </p:spPr>
        <p:txBody>
          <a:bodyPr>
            <a:normAutofit/>
          </a:bodyPr>
          <a:lstStyle/>
          <a:p>
            <a:r>
              <a:rPr lang="en-US" b="1" dirty="0"/>
              <a:t>7. Looping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Repeats tasks until a specific condition is met.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Iterative reviews or data collection.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Looping Task with condition evaluation after each iteration.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3AF6-D867-E411-C978-CEEADFAA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420294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38F4D3-9118-09C2-1F64-9B341C05DB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1. Maintain Simplicity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Avoid overcomplicating diagrams.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sub-processes to break down complex workflows.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Focus on readability for both business and technical stakeholders.</a:t>
            </a:r>
          </a:p>
          <a:p>
            <a:r>
              <a:rPr lang="en-US" b="1" dirty="0"/>
              <a:t>2. Use Proper Notation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Stick to BPMN 2.0 standards for symbols and flows.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 consistent use of elements like Tasks, Gateways, and Events.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08775-C3FC-5CE6-F331-2902A826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806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3CC9F-553E-47B6-0441-ED524295D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4AA342-85A3-B5D0-03EB-62B6D51794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3. Leverage </a:t>
            </a:r>
            <a:r>
              <a:rPr lang="en-US" b="1" dirty="0" err="1"/>
              <a:t>Swimlanes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Define clear roles and responsibilities using Pools and Lanes.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 every task is assigned to a specific role or system.</a:t>
            </a:r>
          </a:p>
          <a:p>
            <a:r>
              <a:rPr lang="en-US" b="1" dirty="0"/>
              <a:t>4. Prioritize Clarity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annotations to explain complex decisions or conditions.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Label all tasks, gateways, and flows descriptively.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C8481-2407-11E8-D231-300E960D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0590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301E6-752A-C1B6-2768-03E6F69B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F3DC4D-758C-58C9-F4D1-93407189564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5. Plan for Exceptions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 workflows with error and exception handling in mind.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Boundary Events for error capture and recovery.</a:t>
            </a:r>
          </a:p>
          <a:p>
            <a:r>
              <a:rPr lang="en-US" b="1" dirty="0"/>
              <a:t>6. Align with Business Goals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 the process reflects organizational objectives and compliance requirements.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Engage stakeholders during the design phase for feedback.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C2F81E-2545-28DF-8F13-CC312753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8384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BD328-1639-9133-6274-DF7D6FCC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168640-D734-BF06-175D-B63D99041F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7. Optimize Before Automation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Eliminate redundant tasks and identify inefficiencies.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process simulation tools to test workflows before deployment.</a:t>
            </a:r>
          </a:p>
          <a:p>
            <a:r>
              <a:rPr lang="en-US" b="1" dirty="0"/>
              <a:t>8. Monitor and Iterate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real-time monitoring to identify bottlenecks or failures.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Continuously improve processes based on performance data.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DE3A-6167-DAFC-DBC5-17360EA5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892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3B4C5-865C-43D6-4292-C80F7C0031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Overuse of Gateways:</a:t>
            </a:r>
          </a:p>
          <a:p>
            <a:pPr lvl="1"/>
            <a:r>
              <a:rPr lang="en-US" dirty="0"/>
              <a:t>Avoid unnecessary complexity by limiting decision points.</a:t>
            </a:r>
          </a:p>
          <a:p>
            <a:r>
              <a:rPr lang="en-US" dirty="0"/>
              <a:t>Unassigned Tasks:</a:t>
            </a:r>
          </a:p>
          <a:p>
            <a:pPr lvl="1"/>
            <a:r>
              <a:rPr lang="en-US" dirty="0"/>
              <a:t>Ensure every task is clearly assigned to a role or system in </a:t>
            </a:r>
            <a:r>
              <a:rPr lang="en-US" dirty="0" err="1"/>
              <a:t>Swimlanes</a:t>
            </a:r>
            <a:r>
              <a:rPr lang="en-US" dirty="0"/>
              <a:t>.</a:t>
            </a:r>
          </a:p>
          <a:p>
            <a:r>
              <a:rPr lang="en-US" dirty="0"/>
              <a:t>Incomplete Error Handling:</a:t>
            </a:r>
          </a:p>
          <a:p>
            <a:pPr lvl="1"/>
            <a:r>
              <a:rPr lang="en-US" dirty="0"/>
              <a:t>Account for all possible exceptions to avoid runtime failures.</a:t>
            </a:r>
          </a:p>
          <a:p>
            <a:r>
              <a:rPr lang="en-US" dirty="0"/>
              <a:t>Unclear Labels:</a:t>
            </a:r>
          </a:p>
          <a:p>
            <a:pPr lvl="1"/>
            <a:r>
              <a:rPr lang="en-US" dirty="0"/>
              <a:t>Use meaningful names for tasks, events, and flows.</a:t>
            </a:r>
          </a:p>
          <a:p>
            <a:r>
              <a:rPr lang="en-US" dirty="0"/>
              <a:t>Disconnected Elements:</a:t>
            </a:r>
          </a:p>
          <a:p>
            <a:pPr lvl="1"/>
            <a:r>
              <a:rPr lang="en-US" dirty="0"/>
              <a:t>Ensure all process elements are logically connected.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DB5D78-69E7-DF21-8F60-A6AA0267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Pitfalls to Avoid</a:t>
            </a:r>
          </a:p>
        </p:txBody>
      </p:sp>
    </p:spTree>
    <p:extLst>
      <p:ext uri="{BB962C8B-B14F-4D97-AF65-F5344CB8AC3E}">
        <p14:creationId xmlns:p14="http://schemas.microsoft.com/office/powerpoint/2010/main" val="332321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0BDEF-D6AE-5FC5-1F77-13A2EE08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Camunda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013CF-15A8-2784-3893-53F575DF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676400"/>
            <a:ext cx="9144000" cy="39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8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1447D6-DA1D-3D64-2AA3-977350D5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Camunda Uses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F9D11-E831-37BD-C9FB-1D46A0F2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5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1FFB6-09C2-03CE-493B-13E4855D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C2047-082D-70D1-6179-4D1AFB2786C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Process Design:</a:t>
            </a:r>
          </a:p>
          <a:p>
            <a:pPr lvl="1"/>
            <a:r>
              <a:rPr lang="en-US" dirty="0"/>
              <a:t>Documenting workflows and defining tasks, roles, and responsibilities.</a:t>
            </a:r>
          </a:p>
          <a:p>
            <a:pPr lvl="1"/>
            <a:r>
              <a:rPr lang="en-US" dirty="0"/>
              <a:t>Focus on understanding current processes and identifying areas for improvement.</a:t>
            </a:r>
          </a:p>
          <a:p>
            <a:r>
              <a:rPr lang="en-US" dirty="0"/>
              <a:t>Process Modeling:</a:t>
            </a:r>
          </a:p>
          <a:p>
            <a:pPr lvl="1"/>
            <a:r>
              <a:rPr lang="en-US" dirty="0"/>
              <a:t>Representing workflows visually using flowcharts or specialized BPM tools.</a:t>
            </a:r>
          </a:p>
          <a:p>
            <a:pPr lvl="1"/>
            <a:r>
              <a:rPr lang="en-US" dirty="0"/>
              <a:t>Tools like BPMN (Business Process Model and Notation) are commonly used.</a:t>
            </a:r>
          </a:p>
          <a:p>
            <a:r>
              <a:rPr lang="en-US" dirty="0"/>
              <a:t>Process Execution:</a:t>
            </a:r>
          </a:p>
          <a:p>
            <a:pPr lvl="1"/>
            <a:r>
              <a:rPr lang="en-US" dirty="0"/>
              <a:t>Automating processes using BPM software.</a:t>
            </a:r>
          </a:p>
          <a:p>
            <a:pPr lvl="1"/>
            <a:r>
              <a:rPr lang="en-US" dirty="0"/>
              <a:t>Involves integrating systems, data, and roles for seamless execution.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03D8C-CD61-ECA9-2B48-393367AC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Elements of BPM</a:t>
            </a:r>
          </a:p>
        </p:txBody>
      </p:sp>
    </p:spTree>
    <p:extLst>
      <p:ext uri="{BB962C8B-B14F-4D97-AF65-F5344CB8AC3E}">
        <p14:creationId xmlns:p14="http://schemas.microsoft.com/office/powerpoint/2010/main" val="1155723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81D0C-9466-25B3-136B-31C181C2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290"/>
            <a:ext cx="9144000" cy="56226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9BF243-523C-2CE5-540A-1B1C9BA1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54" y="100737"/>
            <a:ext cx="8205261" cy="785553"/>
          </a:xfrm>
        </p:spPr>
        <p:txBody>
          <a:bodyPr/>
          <a:lstStyle/>
          <a:p>
            <a:r>
              <a:rPr lang="en-IN" dirty="0"/>
              <a:t>Camunda</a:t>
            </a:r>
          </a:p>
        </p:txBody>
      </p:sp>
    </p:spTree>
    <p:extLst>
      <p:ext uri="{BB962C8B-B14F-4D97-AF65-F5344CB8AC3E}">
        <p14:creationId xmlns:p14="http://schemas.microsoft.com/office/powerpoint/2010/main" val="2751443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0FA01-19C1-798E-2AF5-B5F0568A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43"/>
          <a:stretch/>
        </p:blipFill>
        <p:spPr>
          <a:xfrm>
            <a:off x="461034" y="1676400"/>
            <a:ext cx="8390455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B79CE-CB24-BE3F-274D-F94555AA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Platform 7</a:t>
            </a:r>
          </a:p>
        </p:txBody>
      </p:sp>
    </p:spTree>
    <p:extLst>
      <p:ext uri="{BB962C8B-B14F-4D97-AF65-F5344CB8AC3E}">
        <p14:creationId xmlns:p14="http://schemas.microsoft.com/office/powerpoint/2010/main" val="144639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9E533-36BC-991F-8BA5-A30F2B75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93"/>
          <a:stretch/>
        </p:blipFill>
        <p:spPr>
          <a:xfrm>
            <a:off x="433996" y="1715729"/>
            <a:ext cx="8534400" cy="449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F623C-3D13-52C5-FCE7-D54E9554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</a:t>
            </a:r>
          </a:p>
        </p:txBody>
      </p:sp>
    </p:spTree>
    <p:extLst>
      <p:ext uri="{BB962C8B-B14F-4D97-AF65-F5344CB8AC3E}">
        <p14:creationId xmlns:p14="http://schemas.microsoft.com/office/powerpoint/2010/main" val="3482572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87D53-014D-FB93-5F8D-56664A6BE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7" t="17387"/>
          <a:stretch/>
        </p:blipFill>
        <p:spPr>
          <a:xfrm>
            <a:off x="609600" y="1905000"/>
            <a:ext cx="8205261" cy="3982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8549C0-024C-B78E-20D3-3C78E080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Advantages</a:t>
            </a:r>
          </a:p>
        </p:txBody>
      </p:sp>
    </p:spTree>
    <p:extLst>
      <p:ext uri="{BB962C8B-B14F-4D97-AF65-F5344CB8AC3E}">
        <p14:creationId xmlns:p14="http://schemas.microsoft.com/office/powerpoint/2010/main" val="1418205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240CB-2B24-5F4F-E728-50B8F759E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6"/>
          <a:stretch/>
        </p:blipFill>
        <p:spPr>
          <a:xfrm>
            <a:off x="-17206" y="1676400"/>
            <a:ext cx="9161206" cy="46359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6382E0-C378-0FC7-8D8F-55250274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631803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1AB51-8080-620A-ABD9-1C159D159A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Camunda 8 represents a major evolution from Camunda 7, introducing a new architecture, enhanced cloud-native capabilities, and modernized features to better support scalable, distributed, and event-driven process automation.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565D4-675D-3CE7-A09A-3DE3B7CA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7 vs Camunda 8</a:t>
            </a:r>
          </a:p>
        </p:txBody>
      </p:sp>
    </p:spTree>
    <p:extLst>
      <p:ext uri="{BB962C8B-B14F-4D97-AF65-F5344CB8AC3E}">
        <p14:creationId xmlns:p14="http://schemas.microsoft.com/office/powerpoint/2010/main" val="1114165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912A-FCCD-4CC4-E5D7-46997C6D9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699D5-275F-6FCB-D27B-EE2998F4653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Based on the </a:t>
            </a:r>
            <a:r>
              <a:rPr lang="en-US" b="1" dirty="0"/>
              <a:t>traditional Java-based process engine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Operates as a monolithic application, typically deployed within Java applications or as standalone engines.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Strong focus on </a:t>
            </a:r>
            <a:r>
              <a:rPr lang="en-US" b="1" dirty="0"/>
              <a:t>BPMN execution</a:t>
            </a:r>
            <a:r>
              <a:rPr lang="en-US" dirty="0"/>
              <a:t>, with support for DMN and CMMN.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Relies on relational databases for state persistence.</a:t>
            </a:r>
          </a:p>
          <a:p>
            <a:r>
              <a:rPr lang="en-US" dirty="0"/>
              <a:t> Camunda 8: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Introduces the </a:t>
            </a:r>
            <a:r>
              <a:rPr lang="en-US" dirty="0" err="1"/>
              <a:t>Zeebe</a:t>
            </a:r>
            <a:r>
              <a:rPr lang="en-US" dirty="0"/>
              <a:t> engine, a cloud-native, lightweight, and distributed workflow engine.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Designed for horizontal scalability and event-driven architectures.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State is persisted in a distributed fashion using modern tools like </a:t>
            </a:r>
            <a:r>
              <a:rPr lang="en-US" dirty="0" err="1"/>
              <a:t>RocksDB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Separates workflow modeling, execution, and monitoring into modular components.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4F2966-519E-6D9E-42A7-4B12B863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and Engine</a:t>
            </a:r>
          </a:p>
        </p:txBody>
      </p:sp>
    </p:spTree>
    <p:extLst>
      <p:ext uri="{BB962C8B-B14F-4D97-AF65-F5344CB8AC3E}">
        <p14:creationId xmlns:p14="http://schemas.microsoft.com/office/powerpoint/2010/main" val="41857870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A6D71-1E14-5D8A-8AF9-3DE836DF4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1DEF5-AFE1-929C-BC7F-679E6AF433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Camunda 7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Mainly on-premises or self-managed environments.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Supports integration with application servers (e.g., Spring Boot, JBoss).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Camunda 8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Focused on </a:t>
            </a:r>
            <a:r>
              <a:rPr lang="en-IN" b="1" dirty="0"/>
              <a:t>cloud-native deployments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Available as: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b="1" dirty="0"/>
              <a:t>SaaS offering</a:t>
            </a:r>
            <a:r>
              <a:rPr lang="en-IN" dirty="0"/>
              <a:t>: Managed by Camunda in the cloud.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b="1" dirty="0"/>
              <a:t>Self-managed option</a:t>
            </a:r>
            <a:r>
              <a:rPr lang="en-IN" dirty="0"/>
              <a:t>: Deployable on Kubernetes.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Optimized for containerization and orchestration via Kubernetes.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D9A76-7366-B91D-4CD8-DDF25EE0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76476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62C87-3D03-7451-027D-26C43473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D5D14-DDA9-12C5-A461-BC76EE2352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Executes </a:t>
            </a:r>
            <a:r>
              <a:rPr lang="en-US" b="1" dirty="0"/>
              <a:t>BPMN</a:t>
            </a:r>
            <a:r>
              <a:rPr lang="en-US" dirty="0"/>
              <a:t>, </a:t>
            </a:r>
            <a:r>
              <a:rPr lang="en-US" b="1" dirty="0"/>
              <a:t>DMN</a:t>
            </a:r>
            <a:r>
              <a:rPr lang="en-US" dirty="0"/>
              <a:t>, and </a:t>
            </a:r>
            <a:r>
              <a:rPr lang="en-US" b="1" dirty="0"/>
              <a:t>CMMN</a:t>
            </a:r>
            <a:r>
              <a:rPr lang="en-US" dirty="0"/>
              <a:t> natively.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Task orchestration relies heavily on thread-based models and external tasks require polling.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Primarily supports </a:t>
            </a:r>
            <a:r>
              <a:rPr lang="en-US" b="1" dirty="0"/>
              <a:t>BPMN</a:t>
            </a:r>
            <a:r>
              <a:rPr lang="en-US" dirty="0"/>
              <a:t> and </a:t>
            </a:r>
            <a:r>
              <a:rPr lang="en-US" b="1" dirty="0"/>
              <a:t>DMN</a:t>
            </a:r>
            <a:r>
              <a:rPr lang="en-US" dirty="0"/>
              <a:t> (CMMN is not supported).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b="1" dirty="0"/>
              <a:t>native support for event-driven orchestration</a:t>
            </a:r>
            <a:r>
              <a:rPr lang="en-US" dirty="0"/>
              <a:t>, including Pub/Sub messaging patterns.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External task workers leverage </a:t>
            </a:r>
            <a:r>
              <a:rPr lang="en-US" b="1" dirty="0" err="1"/>
              <a:t>gRPC</a:t>
            </a:r>
            <a:r>
              <a:rPr lang="en-US" dirty="0"/>
              <a:t> for efficient communication instead of REST-based polling.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D87B35-0CDA-DD9A-5CDD-4482C160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Execution</a:t>
            </a:r>
          </a:p>
        </p:txBody>
      </p:sp>
    </p:spTree>
    <p:extLst>
      <p:ext uri="{BB962C8B-B14F-4D97-AF65-F5344CB8AC3E}">
        <p14:creationId xmlns:p14="http://schemas.microsoft.com/office/powerpoint/2010/main" val="1050805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DF003-1CC6-9DB0-F32A-DD7A1398809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Bundled with web-based tools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Cockpit: For process monitoring and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Tasklist</a:t>
            </a:r>
            <a:r>
              <a:rPr lang="en-US" dirty="0"/>
              <a:t>: For user task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Admin: For user and tenant management.</a:t>
            </a:r>
          </a:p>
          <a:p>
            <a:r>
              <a:rPr lang="en-IN" b="1" dirty="0"/>
              <a:t>Camunda 8</a:t>
            </a:r>
            <a:r>
              <a:rPr lang="en-I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Introduces a modern, unified web interface: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Operate</a:t>
            </a:r>
            <a:r>
              <a:rPr lang="en-IN" dirty="0"/>
              <a:t>: Replaces Cockpit for monitoring workflows and troubleshooting.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err="1"/>
              <a:t>Tasklist</a:t>
            </a:r>
            <a:r>
              <a:rPr lang="en-IN" dirty="0"/>
              <a:t>: Redesigned for a more intuitive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Console</a:t>
            </a:r>
            <a:r>
              <a:rPr lang="en-IN" dirty="0"/>
              <a:t>: Central hub for managing deployments, resources, and configurations.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Enhanced focus on usability and analytics.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06EE4-50BB-5E5D-42EE-D071C67A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412096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75C83-97C5-446C-428C-D964E775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76963-D6DB-3B5E-56FF-E59F3173697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Process Monitoring:</a:t>
            </a:r>
          </a:p>
          <a:p>
            <a:pPr lvl="1"/>
            <a:r>
              <a:rPr lang="en-US" dirty="0"/>
              <a:t>Tracking performance metrics in real time.</a:t>
            </a:r>
          </a:p>
          <a:p>
            <a:pPr lvl="1"/>
            <a:r>
              <a:rPr lang="en-US" dirty="0"/>
              <a:t>Identifying bottlenecks, inefficiencies, or compliance issues.</a:t>
            </a:r>
          </a:p>
          <a:p>
            <a:r>
              <a:rPr lang="en-US" dirty="0"/>
              <a:t>Process Optimization:</a:t>
            </a:r>
          </a:p>
          <a:p>
            <a:pPr lvl="1"/>
            <a:r>
              <a:rPr lang="en-US" dirty="0"/>
              <a:t>Analyzing data to improve efficiency and effectiveness.</a:t>
            </a:r>
          </a:p>
          <a:p>
            <a:pPr lvl="1"/>
            <a:r>
              <a:rPr lang="en-US" dirty="0"/>
              <a:t>Iterative changes for continuous improvement.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6F9834-4275-4682-A9CD-50484B47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Elements of BPM</a:t>
            </a:r>
          </a:p>
        </p:txBody>
      </p:sp>
    </p:spTree>
    <p:extLst>
      <p:ext uri="{BB962C8B-B14F-4D97-AF65-F5344CB8AC3E}">
        <p14:creationId xmlns:p14="http://schemas.microsoft.com/office/powerpoint/2010/main" val="796118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28E917-A7BE-4432-2AC3-7839DE62A8A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Uses the </a:t>
            </a:r>
            <a:r>
              <a:rPr lang="en-US" b="1" dirty="0"/>
              <a:t>Camunda Modeler</a:t>
            </a:r>
            <a:r>
              <a:rPr lang="en-US" dirty="0"/>
              <a:t> for creating BPMN, DMN, and CMMN models.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Models are tightly coupled with the process engine, requiring deployment as JARs or WARs.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Continues to use </a:t>
            </a:r>
            <a:r>
              <a:rPr lang="en-US" b="1" dirty="0"/>
              <a:t>Camunda Modeler</a:t>
            </a:r>
            <a:r>
              <a:rPr lang="en-US" dirty="0"/>
              <a:t> for creating BPMN and DMN models.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Models are decoupled from execution and are deployed directly to the </a:t>
            </a:r>
            <a:r>
              <a:rPr lang="en-US" dirty="0" err="1"/>
              <a:t>Zeebe</a:t>
            </a:r>
            <a:r>
              <a:rPr lang="en-US" dirty="0"/>
              <a:t> engine or via cloud interfaces.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Workflow definitions can now leverage </a:t>
            </a:r>
            <a:r>
              <a:rPr lang="en-US" b="1" dirty="0"/>
              <a:t>versioning</a:t>
            </a:r>
            <a:r>
              <a:rPr lang="en-US" dirty="0"/>
              <a:t> directly in the Operate tool.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B3B51-90CF-243E-B34A-37BD4C1C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 </a:t>
            </a:r>
            <a:r>
              <a:rPr lang="en-IN" dirty="0" err="1"/>
              <a:t>Modeling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9599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CD8055-CA13-2D19-9D46-F801FD390A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Limited horizontal scalability due to its monolithic nature.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Suitable for moderate-scale enterprise applications but can face challenges under high-throughput workloads.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Built for </a:t>
            </a:r>
            <a:r>
              <a:rPr lang="en-US" b="1" dirty="0"/>
              <a:t>massive scalability</a:t>
            </a:r>
            <a:r>
              <a:rPr lang="en-US" dirty="0"/>
              <a:t> using a distributed architecture.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Leverages </a:t>
            </a:r>
            <a:r>
              <a:rPr lang="en-US" b="1" dirty="0" err="1"/>
              <a:t>Zeebe</a:t>
            </a:r>
            <a:r>
              <a:rPr lang="en-US" b="1" dirty="0"/>
              <a:t> partitions</a:t>
            </a:r>
            <a:r>
              <a:rPr lang="en-US" dirty="0"/>
              <a:t> for load balancing and scaling process execution across nodes.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42906-04AA-9EEA-4B2F-5CAF4ED0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411338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985ECC-F2EB-5AB6-5887-11CF81637F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Integration primarily relies on Java APIs and REST APIs.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Extensive plugin architecture for custom extensions.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Introduces </a:t>
            </a:r>
            <a:r>
              <a:rPr lang="en-US" b="1" dirty="0"/>
              <a:t>Connectors</a:t>
            </a:r>
            <a:r>
              <a:rPr lang="en-US" dirty="0"/>
              <a:t> for seamless integration with external services like databases, message brokers, and cloud APIs.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Connectors are reusable and can be configured without custom code.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Strong focus on </a:t>
            </a:r>
            <a:r>
              <a:rPr lang="en-US" b="1" dirty="0"/>
              <a:t>event-driven microservices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D22EE3-2596-2821-3E8E-E21C685C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Integration and Extensibility</a:t>
            </a:r>
          </a:p>
        </p:txBody>
      </p:sp>
    </p:spTree>
    <p:extLst>
      <p:ext uri="{BB962C8B-B14F-4D97-AF65-F5344CB8AC3E}">
        <p14:creationId xmlns:p14="http://schemas.microsoft.com/office/powerpoint/2010/main" val="2480914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7D80C1-BAF8-5E9B-92B2-9D847C61F97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Limited native support for event-driven processing.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Typically integrated with message brokers like Kafka or RabbitMQ through external adapters.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Designed for event-driven architectures.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b="1" dirty="0"/>
              <a:t>Pub/Sub messaging</a:t>
            </a:r>
            <a:r>
              <a:rPr lang="en-US" dirty="0"/>
              <a:t> out of the box, with tight integration with platforms like Kafka.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Efficient for use cases requiring </a:t>
            </a:r>
            <a:r>
              <a:rPr lang="en-US" b="1" dirty="0"/>
              <a:t>real-time orchestration</a:t>
            </a:r>
            <a:r>
              <a:rPr lang="en-US" dirty="0"/>
              <a:t> of distributed systems.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5133D-B4B0-1B0A-CEB8-985044EA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Handling</a:t>
            </a:r>
          </a:p>
        </p:txBody>
      </p:sp>
    </p:spTree>
    <p:extLst>
      <p:ext uri="{BB962C8B-B14F-4D97-AF65-F5344CB8AC3E}">
        <p14:creationId xmlns:p14="http://schemas.microsoft.com/office/powerpoint/2010/main" val="3121179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14F0C9-E3CC-0CC9-7165-F3A83E7459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basic monitoring and troubleshooting capabilities in Cockpit.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Analytics require additional tools or plugins.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Operate</a:t>
            </a:r>
            <a:r>
              <a:rPr lang="en-US" dirty="0"/>
              <a:t> provides advanced monitoring with distributed process insights.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Offers detailed </a:t>
            </a:r>
            <a:r>
              <a:rPr lang="en-US" b="1" dirty="0"/>
              <a:t>workflow metrics</a:t>
            </a:r>
            <a:r>
              <a:rPr lang="en-US" dirty="0"/>
              <a:t> and analytics for troubleshooting and optimization.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4F0A51-E996-C2FA-A34B-48842F4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288727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2DDA1D-D537-1557-1451-04CCF07340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Open-source with a commercial enterprise edition for advanced features.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Open-source core</a:t>
            </a:r>
            <a:r>
              <a:rPr lang="en-US" dirty="0"/>
              <a:t> with enterprise features primarily focused on the cloud offering.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SaaS licensing includes support and advanced capabilities.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C5AE50-454A-4F98-553E-6CA86990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Licensing and Cost</a:t>
            </a:r>
          </a:p>
        </p:txBody>
      </p:sp>
    </p:spTree>
    <p:extLst>
      <p:ext uri="{BB962C8B-B14F-4D97-AF65-F5344CB8AC3E}">
        <p14:creationId xmlns:p14="http://schemas.microsoft.com/office/powerpoint/2010/main" val="1774316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255AA-9E02-5FDA-7C30-05BAE6BAD3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Ideal for traditional on-premises deployments with Java-based applications.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Suitable for organizations with established enterprise architectures.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Designed for </a:t>
            </a:r>
            <a:r>
              <a:rPr lang="en-US" b="1" dirty="0"/>
              <a:t>modern, cloud-native environments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Best for event-driven microservices, scalable systems, and distributed workflows.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D86DE-50B0-B35C-C634-074185B6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Use Cases</a:t>
            </a:r>
          </a:p>
        </p:txBody>
      </p:sp>
    </p:spTree>
    <p:extLst>
      <p:ext uri="{BB962C8B-B14F-4D97-AF65-F5344CB8AC3E}">
        <p14:creationId xmlns:p14="http://schemas.microsoft.com/office/powerpoint/2010/main" val="80524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8784F-E31A-F15B-E774-79CBB13F40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Migration requires converting process definitions and adapting integrations to the </a:t>
            </a:r>
            <a:r>
              <a:rPr lang="en-US" dirty="0" err="1"/>
              <a:t>Zeebe</a:t>
            </a:r>
            <a:r>
              <a:rPr lang="en-US" dirty="0"/>
              <a:t> engine.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Camunda provides tools and documentation to assist with the transition.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99BF3B-C354-D657-1A90-CA335DFE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Migration from Camunda 7 to Camunda 8</a:t>
            </a:r>
          </a:p>
        </p:txBody>
      </p:sp>
    </p:spTree>
    <p:extLst>
      <p:ext uri="{BB962C8B-B14F-4D97-AF65-F5344CB8AC3E}">
        <p14:creationId xmlns:p14="http://schemas.microsoft.com/office/powerpoint/2010/main" val="151759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32A8-32A0-186E-7190-98CD4CF7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 Architecture</a:t>
            </a:r>
          </a:p>
        </p:txBody>
      </p:sp>
      <p:pic>
        <p:nvPicPr>
          <p:cNvPr id="1026" name="Picture 2" descr="Architecture diagram for Camunda including all the components for SaaS">
            <a:extLst>
              <a:ext uri="{FF2B5EF4-FFF2-40B4-BE49-F238E27FC236}">
                <a16:creationId xmlns:a16="http://schemas.microsoft.com/office/drawing/2014/main" id="{A9C45DED-10A7-4EBC-8D88-26207AB3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1" y="1371600"/>
            <a:ext cx="8685717" cy="488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27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A561-593B-09CC-A865-088D1AD55CD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Horizontal scalability</a:t>
            </a:r>
          </a:p>
          <a:p>
            <a:r>
              <a:rPr lang="en-US" dirty="0"/>
              <a:t>High availability and fault tolerance </a:t>
            </a:r>
          </a:p>
          <a:p>
            <a:r>
              <a:rPr lang="en-IN" dirty="0"/>
              <a:t>Audit trail (History of the Process States)</a:t>
            </a:r>
          </a:p>
          <a:p>
            <a:r>
              <a:rPr lang="en-IN" dirty="0"/>
              <a:t>Reactive publish-subscribe interaction model</a:t>
            </a:r>
          </a:p>
          <a:p>
            <a:r>
              <a:rPr lang="en-IN" dirty="0"/>
              <a:t>Visual processes </a:t>
            </a:r>
            <a:r>
              <a:rPr lang="en-IN" dirty="0" err="1"/>
              <a:t>modeled</a:t>
            </a:r>
            <a:r>
              <a:rPr lang="en-IN" dirty="0"/>
              <a:t> in ISO-standard BPMN 2.0</a:t>
            </a:r>
          </a:p>
          <a:p>
            <a:r>
              <a:rPr lang="en-IN" dirty="0"/>
              <a:t>Language-agnostic client model </a:t>
            </a:r>
          </a:p>
          <a:p>
            <a:r>
              <a:rPr lang="en-IN" dirty="0"/>
              <a:t>Operational ease-of-use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EFC9C-5574-EE82-0434-E99888C6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 Core Quality Attributes</a:t>
            </a:r>
          </a:p>
        </p:txBody>
      </p:sp>
    </p:spTree>
    <p:extLst>
      <p:ext uri="{BB962C8B-B14F-4D97-AF65-F5344CB8AC3E}">
        <p14:creationId xmlns:p14="http://schemas.microsoft.com/office/powerpoint/2010/main" val="181011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7B133-630C-B55B-AAF0-05119BFE80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Workflow automation involves using technology to streamline repetitive tasks, processes, and operations.</a:t>
            </a:r>
          </a:p>
          <a:p>
            <a:r>
              <a:rPr lang="en-US" dirty="0"/>
              <a:t>It reduces human intervention, ensures consistency, and accelerates task completion by automating routine workflows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71CC1E-D063-EDB2-8370-86437F1B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 Automation</a:t>
            </a:r>
          </a:p>
        </p:txBody>
      </p:sp>
    </p:spTree>
    <p:extLst>
      <p:ext uri="{BB962C8B-B14F-4D97-AF65-F5344CB8AC3E}">
        <p14:creationId xmlns:p14="http://schemas.microsoft.com/office/powerpoint/2010/main" val="1180613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No embedded engine in Camunda 8</a:t>
            </a:r>
          </a:p>
          <a:p>
            <a:r>
              <a:rPr lang="en-US" dirty="0"/>
              <a:t>In Camunda 7, you can store different data types, including serialized Java objects.</a:t>
            </a:r>
          </a:p>
          <a:p>
            <a:r>
              <a:rPr lang="en-US" dirty="0"/>
              <a:t>Camunda 8 only allows storage of primary data types or JSON as process variables. </a:t>
            </a:r>
          </a:p>
          <a:p>
            <a:r>
              <a:rPr lang="en-US" dirty="0"/>
              <a:t>This might require some additional data mapping in the code when you set or get process variables.</a:t>
            </a:r>
          </a:p>
          <a:p>
            <a:r>
              <a:rPr lang="en-US" dirty="0"/>
              <a:t>Camunda 7 provides Camunda Spin to ease XML and JSON handling. This is not available with Camunda 8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112621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Camunda 7 uses Java Unified Expression Language (JUEL) as the expression language. </a:t>
            </a:r>
          </a:p>
          <a:p>
            <a:r>
              <a:rPr lang="en-US" dirty="0"/>
              <a:t>In the embedded engine scenario, expressions can even read into beans (Java object instances) in the application.</a:t>
            </a:r>
          </a:p>
          <a:p>
            <a:r>
              <a:rPr lang="en-US" dirty="0"/>
              <a:t>Camunda 8 uses Friendly-Enough Expression Language (FEEL) and expressions can only access the process instance data and variables.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9314473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Camunda Connect, Camunda 7 provides an HTTP and a SOAP HTTP Connector. </a:t>
            </a:r>
          </a:p>
          <a:p>
            <a:r>
              <a:rPr lang="en-US" dirty="0"/>
              <a:t>Camunda 8 offers multiple Connectors out-of-the-box.</a:t>
            </a:r>
          </a:p>
          <a:p>
            <a:r>
              <a:rPr lang="en-US" dirty="0"/>
              <a:t>To migrate existing Connectors, consider the following options:</a:t>
            </a:r>
          </a:p>
          <a:p>
            <a:pPr lvl="1"/>
            <a:r>
              <a:rPr lang="en-US" dirty="0"/>
              <a:t>Use the REST protocol Connector to leverage an out-of-the-box Connector.</a:t>
            </a:r>
          </a:p>
          <a:p>
            <a:pPr lvl="1"/>
            <a:r>
              <a:rPr lang="en-US" dirty="0"/>
              <a:t>Create a small bridging layer via custom job workers.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12841050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Camunda 7, a frequented architecture to build a process solution (also known as process applications) is composed out of: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r>
              <a:rPr lang="en-US" dirty="0"/>
              <a:t>Camunda Spring Boot Starter with embedded engine</a:t>
            </a:r>
          </a:p>
          <a:p>
            <a:pPr lvl="1"/>
            <a:r>
              <a:rPr lang="en-US" dirty="0"/>
              <a:t>Glue code implemented in Java delegates (being Spring beans)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1745281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Camunda 8, a comparable process solution would look like the righthand side of the picture and leverage: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r>
              <a:rPr lang="en-US" dirty="0"/>
              <a:t>Spring </a:t>
            </a:r>
            <a:r>
              <a:rPr lang="en-US" dirty="0" err="1"/>
              <a:t>Zeebe</a:t>
            </a:r>
            <a:r>
              <a:rPr lang="en-US" dirty="0"/>
              <a:t> Starter (embedding the </a:t>
            </a:r>
            <a:r>
              <a:rPr lang="en-US" dirty="0" err="1"/>
              <a:t>Zeebe</a:t>
            </a:r>
            <a:r>
              <a:rPr lang="en-US" dirty="0"/>
              <a:t> client)</a:t>
            </a:r>
          </a:p>
          <a:p>
            <a:pPr lvl="1"/>
            <a:r>
              <a:rPr lang="en-US" dirty="0"/>
              <a:t>Glue code implemented as workers (being Spring beans)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4173853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2050" name="Picture 2" descr="spring boot">
            <a:extLst>
              <a:ext uri="{FF2B5EF4-FFF2-40B4-BE49-F238E27FC236}">
                <a16:creationId xmlns:a16="http://schemas.microsoft.com/office/drawing/2014/main" id="{80446C9D-C4E6-48E9-FFA6-840BD3370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1710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3074" name="Picture 2" descr="Camunda 7 vs Camunda 8 Deployment View">
            <a:extLst>
              <a:ext uri="{FF2B5EF4-FFF2-40B4-BE49-F238E27FC236}">
                <a16:creationId xmlns:a16="http://schemas.microsoft.com/office/drawing/2014/main" id="{6C05637F-25AA-510A-46C4-FCDD254C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" y="1371600"/>
            <a:ext cx="9144000" cy="501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988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4100" name="Picture 4" descr="container-managed">
            <a:extLst>
              <a:ext uri="{FF2B5EF4-FFF2-40B4-BE49-F238E27FC236}">
                <a16:creationId xmlns:a16="http://schemas.microsoft.com/office/drawing/2014/main" id="{33802AC5-DD42-F2C2-771C-1B08BC94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4246"/>
            <a:ext cx="9081539" cy="44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32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5122" name="Picture 2" descr="polygot architecture">
            <a:extLst>
              <a:ext uri="{FF2B5EF4-FFF2-40B4-BE49-F238E27FC236}">
                <a16:creationId xmlns:a16="http://schemas.microsoft.com/office/drawing/2014/main" id="{CEFEF626-CA59-EBF2-529E-87086147B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7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A542CC-E468-EA13-8BE4-553BA0D093E3}"/>
              </a:ext>
            </a:extLst>
          </p:cNvPr>
          <p:cNvSpPr txBox="1"/>
          <p:nvPr/>
        </p:nvSpPr>
        <p:spPr>
          <a:xfrm>
            <a:off x="3708302" y="13716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C# and Nodejs</a:t>
            </a:r>
          </a:p>
        </p:txBody>
      </p:sp>
    </p:spTree>
    <p:extLst>
      <p:ext uri="{BB962C8B-B14F-4D97-AF65-F5344CB8AC3E}">
        <p14:creationId xmlns:p14="http://schemas.microsoft.com/office/powerpoint/2010/main" val="4082335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CBA68-2E41-8DC1-0C9C-0AE431DE0A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9954E-9546-AEDF-AC9C-ED6B1D86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67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84AE9-23C9-324F-7EBF-2618F2489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32026-1F88-2CB8-AEB3-E624B3A13D6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Task Automation:</a:t>
            </a:r>
          </a:p>
          <a:p>
            <a:pPr lvl="1"/>
            <a:r>
              <a:rPr lang="en-US" dirty="0"/>
              <a:t>Automates repetitive tasks such as approvals, notifications, and data entry.</a:t>
            </a:r>
          </a:p>
          <a:p>
            <a:r>
              <a:rPr lang="en-US" dirty="0"/>
              <a:t>Workflow Orchestration:</a:t>
            </a:r>
          </a:p>
          <a:p>
            <a:pPr lvl="1"/>
            <a:r>
              <a:rPr lang="en-US" dirty="0"/>
              <a:t>Coordinates multiple tasks, ensuring they occur in the correct sequence.</a:t>
            </a:r>
          </a:p>
          <a:p>
            <a:r>
              <a:rPr lang="en-US" dirty="0"/>
              <a:t>Integration with Tools:</a:t>
            </a:r>
          </a:p>
          <a:p>
            <a:pPr lvl="1"/>
            <a:r>
              <a:rPr lang="en-US" dirty="0"/>
              <a:t>Connects with various applications, databases, and services to unify workflows.</a:t>
            </a:r>
          </a:p>
          <a:p>
            <a:r>
              <a:rPr lang="en-US" dirty="0"/>
              <a:t>Trigger-Based Actions:</a:t>
            </a:r>
          </a:p>
          <a:p>
            <a:pPr lvl="1"/>
            <a:r>
              <a:rPr lang="en-US" dirty="0"/>
              <a:t>Executes workflows based on events, such as receiving an email or updating a record.</a:t>
            </a:r>
          </a:p>
          <a:p>
            <a:r>
              <a:rPr lang="en-US" dirty="0"/>
              <a:t>Notifications and Alerts:</a:t>
            </a:r>
          </a:p>
          <a:p>
            <a:pPr lvl="1"/>
            <a:r>
              <a:rPr lang="en-US" dirty="0"/>
              <a:t>Sends automated updates and alerts to stakeholders when tasks are completed or delayed.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FCF46-55EA-F465-D5AF-965BE3F7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Workflow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60523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A4D274D-4599-FAB0-6B65-E946C4D6A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89" y="-44245"/>
            <a:ext cx="9350377" cy="690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863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5313D1-0355-573B-8E32-D646B68B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02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F80F6-1029-B6F4-0119-DAEC459A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4000"/>
            <a:ext cx="9144729" cy="4191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E7C968-9A98-CBFD-7049-27D0D14A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439610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9FB8D-6D61-39F3-72B3-5BDEE822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320"/>
            <a:ext cx="9144000" cy="4063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A3FF19-7178-7593-B618-97C6DF5E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2540182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A9FB2-2D82-D232-EF9C-C6869A41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143000"/>
            <a:ext cx="9144000" cy="5064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6CFE53-4624-F3D1-2573-DD011A4B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1348472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B3D38-A3FA-98BA-21B0-9AA2DECE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55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B1592-7C75-5B01-6464-7E5B0A4E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013820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8F99C-5C81-C625-188E-AA41C6A7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5" y="1828800"/>
            <a:ext cx="9063209" cy="3467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79F4D-6DAB-9B1C-6EBD-554DBF73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241296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0C623-7124-744D-AE0A-CB33E927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5266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B306C-FA2C-1A97-D4AA-59CD1E73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7614421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960D0-54D3-D23C-731E-8D1B4851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0325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742B3B-C9F8-4A8E-65C6-F6BD3EAF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26135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075133-6A87-18DB-7274-1483331C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325"/>
            <a:ext cx="9144000" cy="27586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2A9D79-4A48-FB3C-F301-F92B1259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98951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AACA6C-1F0E-116A-E272-2E0A23CDA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 fontScale="775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Efficiency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Reduces manual effort and operational delays.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Accelerates processes and minimizes errors.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Cost Savings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Reduces overhead and labor costs by automating repetitive tasks.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Improved Compliance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Ensures processes adhere to organizational policies and regulatory requirements.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Enhanced Collaboration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Facilitates communication and coordination among team members.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Adapts to growing business needs without requiring extensive resources.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Data-Driven Insights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Provides analytics to optimize performance and identify improvement areas.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5DF519-1105-929C-6EC0-1EBA404B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BPM and Workflow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865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D1641-30C1-B0B1-88F0-83A163E1C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8"/>
          <a:stretch/>
        </p:blipFill>
        <p:spPr>
          <a:xfrm>
            <a:off x="67793" y="1295400"/>
            <a:ext cx="9076207" cy="37569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EEBB740-ACFD-655D-D13C-17F6C53E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0836170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350E5-B6F3-4DE0-0EFD-C571AD7B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74" y="1295400"/>
            <a:ext cx="9134168" cy="397036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4822852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 - 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04D0A-C90E-7FBD-F136-C547795A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7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93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 - 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B962A-B29F-3D4F-39A1-C6C68709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" y="1447800"/>
            <a:ext cx="9131710" cy="43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36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D9262-D376-E667-2736-98D412B57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90"/>
          <a:stretch/>
        </p:blipFill>
        <p:spPr>
          <a:xfrm>
            <a:off x="0" y="1828800"/>
            <a:ext cx="9144000" cy="35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23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C7865-8E79-463F-A447-43272E2F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" y="1584800"/>
            <a:ext cx="9137172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49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B88C69-C11D-D88D-1063-D4FFC521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57"/>
            <a:ext cx="9144000" cy="49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015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12B2-AB4B-D18A-98D1-A356A19B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4DBB-C2BB-7F9D-301D-A970C39464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514475"/>
          </a:xfrm>
        </p:spPr>
        <p:txBody>
          <a:bodyPr/>
          <a:lstStyle/>
          <a:p>
            <a:r>
              <a:rPr lang="en-US" dirty="0"/>
              <a:t>A cluster is a provided group of nodes that run Camunda 8. </a:t>
            </a:r>
          </a:p>
          <a:p>
            <a:r>
              <a:rPr lang="en-US" dirty="0"/>
              <a:t>By default, Camunda 8 clusters are production-ready.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C1B08-A66B-024D-BE04-D46F73E1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71799"/>
            <a:ext cx="7924800" cy="35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072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1362AD-8ED0-5E6A-CF30-2DF73C4003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Step 1</a:t>
            </a:r>
          </a:p>
          <a:p>
            <a:r>
              <a:rPr lang="en-IN" b="0" i="0" dirty="0">
                <a:solidFill>
                  <a:srgbClr val="212121"/>
                </a:solidFill>
                <a:effectLst/>
                <a:latin typeface="Inter"/>
                <a:hlinkClick r:id="rId2"/>
              </a:rPr>
              <a:t>http://localhost:8081/api/login?username=demo&amp;password=demo</a:t>
            </a:r>
            <a:endParaRPr lang="en-IN" b="0" i="0" dirty="0">
              <a:solidFill>
                <a:srgbClr val="212121"/>
              </a:solidFill>
              <a:effectLst/>
              <a:latin typeface="Inter"/>
            </a:endParaRPr>
          </a:p>
          <a:p>
            <a:endParaRPr lang="en-IN" dirty="0">
              <a:solidFill>
                <a:srgbClr val="212121"/>
              </a:solidFill>
              <a:latin typeface="Inter"/>
            </a:endParaRPr>
          </a:p>
          <a:p>
            <a:r>
              <a:rPr lang="en-IN" dirty="0">
                <a:solidFill>
                  <a:srgbClr val="212121"/>
                </a:solidFill>
                <a:latin typeface="Inter"/>
              </a:rPr>
              <a:t>Step2</a:t>
            </a:r>
          </a:p>
          <a:p>
            <a:r>
              <a:rPr lang="en-IN" b="0" i="0" dirty="0">
                <a:solidFill>
                  <a:srgbClr val="212121"/>
                </a:solidFill>
                <a:effectLst/>
                <a:latin typeface="Inter"/>
                <a:hlinkClick r:id="rId3"/>
              </a:rPr>
              <a:t>http://localhost:8081/swagger-ui.html</a:t>
            </a:r>
            <a:endParaRPr lang="en-IN" b="0" i="0" dirty="0">
              <a:solidFill>
                <a:srgbClr val="212121"/>
              </a:solidFill>
              <a:effectLst/>
              <a:latin typeface="Inter"/>
            </a:endParaRPr>
          </a:p>
          <a:p>
            <a:r>
              <a:rPr lang="en-IN" dirty="0"/>
              <a:t>Or</a:t>
            </a:r>
          </a:p>
          <a:p>
            <a:r>
              <a:rPr lang="en-US" dirty="0"/>
              <a:t>curl -c cookie.txt -X POST "http://localhost:8081/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login?username</a:t>
            </a:r>
            <a:r>
              <a:rPr lang="en-US" dirty="0"/>
              <a:t>=</a:t>
            </a:r>
            <a:r>
              <a:rPr lang="en-US" dirty="0" err="1"/>
              <a:t>demo&amp;password</a:t>
            </a:r>
            <a:r>
              <a:rPr lang="en-US" dirty="0"/>
              <a:t>=demo"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816EE-6CB6-9E66-E665-9A056E97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Information</a:t>
            </a:r>
          </a:p>
        </p:txBody>
      </p:sp>
    </p:spTree>
    <p:extLst>
      <p:ext uri="{BB962C8B-B14F-4D97-AF65-F5344CB8AC3E}">
        <p14:creationId xmlns:p14="http://schemas.microsoft.com/office/powerpoint/2010/main" val="31424986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1362AD-8ED0-5E6A-CF30-2DF73C4003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H:\git\repository\boamsdec2021\elkmsdemo</a:t>
            </a:r>
          </a:p>
          <a:p>
            <a:endParaRPr lang="en-IN" dirty="0"/>
          </a:p>
          <a:p>
            <a:r>
              <a:rPr lang="en-IN"/>
              <a:t>https://www.elastic.co/guide/en/elasticsearch/reference/7.17/rest-apis.html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816EE-6CB6-9E66-E665-9A056E97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boot Elastic</a:t>
            </a:r>
          </a:p>
        </p:txBody>
      </p:sp>
    </p:spTree>
    <p:extLst>
      <p:ext uri="{BB962C8B-B14F-4D97-AF65-F5344CB8AC3E}">
        <p14:creationId xmlns:p14="http://schemas.microsoft.com/office/powerpoint/2010/main" val="19425326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14F291-B47C-48A1-B199-EBD0A7B4E780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18069</TotalTime>
  <Words>3795</Words>
  <Application>Microsoft Office PowerPoint</Application>
  <PresentationFormat>On-screen Show (4:3)</PresentationFormat>
  <Paragraphs>486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Inter</vt:lpstr>
      <vt:lpstr>Pencils_02_2012</vt:lpstr>
      <vt:lpstr>PowerPoint Presentation</vt:lpstr>
      <vt:lpstr>Goals</vt:lpstr>
      <vt:lpstr>Business Process Management Platforms</vt:lpstr>
      <vt:lpstr>Introduction to BPM and Workflow Automation</vt:lpstr>
      <vt:lpstr>Key Elements of BPM</vt:lpstr>
      <vt:lpstr>Key Elements of BPM</vt:lpstr>
      <vt:lpstr>Workflow Automation</vt:lpstr>
      <vt:lpstr>Key Features of Workflow Automation</vt:lpstr>
      <vt:lpstr>Benefits of BPM and Workflow Automation</vt:lpstr>
      <vt:lpstr>BPM Tools and Workflow Automation Platforms</vt:lpstr>
      <vt:lpstr>Common Use Cases</vt:lpstr>
      <vt:lpstr>Process Modeling with BPMN 2.0</vt:lpstr>
      <vt:lpstr>Key Objectives of BPMN 2.0</vt:lpstr>
      <vt:lpstr>Core Components of BPMN 2.0</vt:lpstr>
      <vt:lpstr>Core Components of BPMN 2.0</vt:lpstr>
      <vt:lpstr>Core Components of BPMN 2.0</vt:lpstr>
      <vt:lpstr>Core Components of BPMN 2.0</vt:lpstr>
      <vt:lpstr>Core Components of BPMN 2.0</vt:lpstr>
      <vt:lpstr>Example BPMN 2.0 Workflow</vt:lpstr>
      <vt:lpstr>Benefits of BPMN 2.0 for Process Modeling</vt:lpstr>
      <vt:lpstr>BPMN 2.0 Tools</vt:lpstr>
      <vt:lpstr>Process Automation with BPMN 2.0</vt:lpstr>
      <vt:lpstr>Key Steps in Process Automation with BPMN 2.0</vt:lpstr>
      <vt:lpstr>Key Steps in Process Automation with BPMN 2.0</vt:lpstr>
      <vt:lpstr>Key Steps in Process Automation with BPMN 2.0</vt:lpstr>
      <vt:lpstr>Key BPMN 2.0 Features for Automation</vt:lpstr>
      <vt:lpstr>Key BPMN 2.0 Features for Automation</vt:lpstr>
      <vt:lpstr>Key BPMN 2.0 Features for Automation</vt:lpstr>
      <vt:lpstr>Example: Automated Leave Request Process</vt:lpstr>
      <vt:lpstr>Example: Automated Leave Request Process</vt:lpstr>
      <vt:lpstr>Example: Automated Leave Request Process</vt:lpstr>
      <vt:lpstr>Example: Automated Leave Request Process</vt:lpstr>
      <vt:lpstr>Benefits of Automating Processes with BPMN 2.0</vt:lpstr>
      <vt:lpstr>Common BPMN Patterns</vt:lpstr>
      <vt:lpstr>BPMN 2.0</vt:lpstr>
      <vt:lpstr>BPMN 2.0</vt:lpstr>
      <vt:lpstr>BPMN 2.0</vt:lpstr>
      <vt:lpstr>BPMN 2.0</vt:lpstr>
      <vt:lpstr>BPMN 2.0</vt:lpstr>
      <vt:lpstr>Common BPMN Patterns</vt:lpstr>
      <vt:lpstr>Common BPMN Patterns</vt:lpstr>
      <vt:lpstr>Common BPMN Patterns</vt:lpstr>
      <vt:lpstr>Best Practices in BPMN 2.0</vt:lpstr>
      <vt:lpstr>Best Practices in BPMN 2.0</vt:lpstr>
      <vt:lpstr>Best Practices in BPMN 2.0</vt:lpstr>
      <vt:lpstr>Best Practices in BPMN 2.0</vt:lpstr>
      <vt:lpstr>Pitfalls to Avoid</vt:lpstr>
      <vt:lpstr>About Camunda</vt:lpstr>
      <vt:lpstr>Common Camunda Uses </vt:lpstr>
      <vt:lpstr>Camunda</vt:lpstr>
      <vt:lpstr>Camunda Platform 7</vt:lpstr>
      <vt:lpstr>Camunda 8</vt:lpstr>
      <vt:lpstr>Camunda Advantages</vt:lpstr>
      <vt:lpstr>Customers</vt:lpstr>
      <vt:lpstr>Camunda 7 vs Camunda 8</vt:lpstr>
      <vt:lpstr>Architecture and Engine</vt:lpstr>
      <vt:lpstr>Deployment Options</vt:lpstr>
      <vt:lpstr>Process Execution</vt:lpstr>
      <vt:lpstr>User Interfaces</vt:lpstr>
      <vt:lpstr>Workflow Modeling</vt:lpstr>
      <vt:lpstr>Scalability</vt:lpstr>
      <vt:lpstr>Integration and Extensibility</vt:lpstr>
      <vt:lpstr>Event Handling</vt:lpstr>
      <vt:lpstr>Monitoring and Analytics</vt:lpstr>
      <vt:lpstr>Licensing and Cost</vt:lpstr>
      <vt:lpstr>Key Use Cases</vt:lpstr>
      <vt:lpstr>Migration from Camunda 7 to Camunda 8</vt:lpstr>
      <vt:lpstr>Camunda 8 Architecture</vt:lpstr>
      <vt:lpstr>Camunda 8 Core Quality Attributes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PowerPoint Presentation</vt:lpstr>
      <vt:lpstr>PowerPoint Presentation</vt:lpstr>
      <vt:lpstr>PowerPoint Presentation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 - Cons</vt:lpstr>
      <vt:lpstr>Appian vs Camunda - Cons</vt:lpstr>
      <vt:lpstr>PowerPoint Presentation</vt:lpstr>
      <vt:lpstr>PowerPoint Presentation</vt:lpstr>
      <vt:lpstr>PowerPoint Presentation</vt:lpstr>
      <vt:lpstr>Clusters</vt:lpstr>
      <vt:lpstr>Process Information</vt:lpstr>
      <vt:lpstr>Spring boot Elastic</vt:lpstr>
      <vt:lpstr>Job Workers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2431</cp:revision>
  <dcterms:created xsi:type="dcterms:W3CDTF">2012-03-13T15:47:14Z</dcterms:created>
  <dcterms:modified xsi:type="dcterms:W3CDTF">2024-11-29T08:50:26Z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